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80" r:id="rId3"/>
    <p:sldId id="271" r:id="rId4"/>
    <p:sldId id="259" r:id="rId5"/>
    <p:sldId id="270" r:id="rId6"/>
    <p:sldId id="267" r:id="rId7"/>
    <p:sldId id="269" r:id="rId8"/>
    <p:sldId id="257" r:id="rId9"/>
    <p:sldId id="260" r:id="rId10"/>
    <p:sldId id="258" r:id="rId11"/>
    <p:sldId id="274" r:id="rId12"/>
    <p:sldId id="272" r:id="rId13"/>
    <p:sldId id="273" r:id="rId14"/>
    <p:sldId id="262" r:id="rId15"/>
    <p:sldId id="263" r:id="rId16"/>
    <p:sldId id="277" r:id="rId17"/>
    <p:sldId id="264" r:id="rId18"/>
    <p:sldId id="276" r:id="rId19"/>
    <p:sldId id="275" r:id="rId20"/>
    <p:sldId id="278" r:id="rId21"/>
    <p:sldId id="279" r:id="rId22"/>
    <p:sldId id="26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408" autoAdjust="0"/>
    <p:restoredTop sz="95666" autoAdjust="0"/>
  </p:normalViewPr>
  <p:slideViewPr>
    <p:cSldViewPr snapToGrid="0" snapToObjects="1">
      <p:cViewPr varScale="1">
        <p:scale>
          <a:sx n="102" d="100"/>
          <a:sy n="102" d="100"/>
        </p:scale>
        <p:origin x="1128" y="192"/>
      </p:cViewPr>
      <p:guideLst>
        <p:guide orient="horz" pos="2160"/>
        <p:guide pos="2880"/>
      </p:guideLst>
    </p:cSldViewPr>
  </p:slideViewPr>
  <p:outlineViewPr>
    <p:cViewPr>
      <p:scale>
        <a:sx n="33" d="100"/>
        <a:sy n="33" d="100"/>
      </p:scale>
      <p:origin x="0" y="346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CB548-8009-364B-8D95-BCF2FD326DD0}" type="datetimeFigureOut">
              <a:rPr lang="en-US" smtClean="0"/>
              <a:t>3/31/22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BA992-C403-1F4A-8DA5-CF4E9CD45868}" type="slidenum">
              <a:rPr lang="en-US" smtClean="0"/>
              <a:t>‹#›</a:t>
            </a:fld>
            <a:endParaRPr lang="en-US"/>
          </a:p>
        </p:txBody>
      </p:sp>
    </p:spTree>
    <p:extLst>
      <p:ext uri="{BB962C8B-B14F-4D97-AF65-F5344CB8AC3E}">
        <p14:creationId xmlns:p14="http://schemas.microsoft.com/office/powerpoint/2010/main" val="26331036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Elderquest</a:t>
            </a:r>
            <a:r>
              <a:rPr lang="en-US" dirty="0"/>
              <a:t> sees the third age</a:t>
            </a:r>
            <a:r>
              <a:rPr lang="en-US" baseline="0" dirty="0"/>
              <a:t> as a time for life’s final transformative journey – the search for wisdom, value &amp; integrity.</a:t>
            </a:r>
            <a:endParaRPr lang="en-US" dirty="0"/>
          </a:p>
        </p:txBody>
      </p:sp>
      <p:sp>
        <p:nvSpPr>
          <p:cNvPr id="4" name="Slide Number Placeholder 3"/>
          <p:cNvSpPr>
            <a:spLocks noGrp="1"/>
          </p:cNvSpPr>
          <p:nvPr>
            <p:ph type="sldNum" sz="quarter" idx="10"/>
          </p:nvPr>
        </p:nvSpPr>
        <p:spPr/>
        <p:txBody>
          <a:bodyPr/>
          <a:lstStyle/>
          <a:p>
            <a:fld id="{518BA992-C403-1F4A-8DA5-CF4E9CD45868}" type="slidenum">
              <a:rPr lang="en-US" smtClean="0"/>
              <a:t>11</a:t>
            </a:fld>
            <a:endParaRPr lang="en-US"/>
          </a:p>
        </p:txBody>
      </p:sp>
    </p:spTree>
    <p:extLst>
      <p:ext uri="{BB962C8B-B14F-4D97-AF65-F5344CB8AC3E}">
        <p14:creationId xmlns:p14="http://schemas.microsoft.com/office/powerpoint/2010/main" val="4028957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Singing: When did</a:t>
            </a:r>
            <a:r>
              <a:rPr lang="en-US" baseline="0" dirty="0"/>
              <a:t> I stop bringing my voice forward and start swallowing my tongue?</a:t>
            </a:r>
          </a:p>
          <a:p>
            <a:r>
              <a:rPr lang="en-US" baseline="0" dirty="0"/>
              <a:t>Dancing: Moving in my body; losing connection to my body wisdom?</a:t>
            </a:r>
          </a:p>
          <a:p>
            <a:r>
              <a:rPr lang="en-US" baseline="0" dirty="0"/>
              <a:t>Story: lose my connection to my fire or my heart?</a:t>
            </a:r>
          </a:p>
          <a:p>
            <a:r>
              <a:rPr lang="en-US" baseline="0" dirty="0"/>
              <a:t>Silence: begin to mistrust the mystery of the unfamiliar, the </a:t>
            </a:r>
            <a:r>
              <a:rPr lang="en-US" baseline="0" dirty="0" err="1"/>
              <a:t>unkown</a:t>
            </a:r>
            <a:r>
              <a:rPr lang="en-US" baseline="0" dirty="0"/>
              <a:t> and stopped being an explorer – into reflection and contemplation?</a:t>
            </a:r>
            <a:endParaRPr lang="en-US" dirty="0"/>
          </a:p>
        </p:txBody>
      </p:sp>
      <p:sp>
        <p:nvSpPr>
          <p:cNvPr id="4" name="Slide Number Placeholder 3"/>
          <p:cNvSpPr>
            <a:spLocks noGrp="1"/>
          </p:cNvSpPr>
          <p:nvPr>
            <p:ph type="sldNum" sz="quarter" idx="10"/>
          </p:nvPr>
        </p:nvSpPr>
        <p:spPr/>
        <p:txBody>
          <a:bodyPr/>
          <a:lstStyle/>
          <a:p>
            <a:fld id="{518BA992-C403-1F4A-8DA5-CF4E9CD45868}" type="slidenum">
              <a:rPr lang="en-US" smtClean="0"/>
              <a:t>15</a:t>
            </a:fld>
            <a:endParaRPr lang="en-US"/>
          </a:p>
        </p:txBody>
      </p:sp>
    </p:spTree>
    <p:extLst>
      <p:ext uri="{BB962C8B-B14F-4D97-AF65-F5344CB8AC3E}">
        <p14:creationId xmlns:p14="http://schemas.microsoft.com/office/powerpoint/2010/main" val="137349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The Live Oak Project©</a:t>
            </a:r>
            <a:endParaRPr lang="en-US" dirty="0"/>
          </a:p>
        </p:txBody>
      </p:sp>
      <p:sp>
        <p:nvSpPr>
          <p:cNvPr id="4" name="Slide Number Placeholder 3"/>
          <p:cNvSpPr>
            <a:spLocks noGrp="1"/>
          </p:cNvSpPr>
          <p:nvPr>
            <p:ph type="sldNum" sz="quarter" idx="10"/>
          </p:nvPr>
        </p:nvSpPr>
        <p:spPr/>
        <p:txBody>
          <a:bodyPr/>
          <a:lstStyle/>
          <a:p>
            <a:fld id="{518BA992-C403-1F4A-8DA5-CF4E9CD45868}" type="slidenum">
              <a:rPr lang="en-US" smtClean="0"/>
              <a:t>16</a:t>
            </a:fld>
            <a:endParaRPr lang="en-US"/>
          </a:p>
        </p:txBody>
      </p:sp>
    </p:spTree>
    <p:extLst>
      <p:ext uri="{BB962C8B-B14F-4D97-AF65-F5344CB8AC3E}">
        <p14:creationId xmlns:p14="http://schemas.microsoft.com/office/powerpoint/2010/main" val="2545926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t>Bronnie</a:t>
            </a:r>
            <a:r>
              <a:rPr lang="en-US" sz="1200" dirty="0"/>
              <a:t> Ware worked in palliative care for many years. Below are the most common themes that came up when people in the last 3-12 weeks of their life were questioned about any regrets they had or anything they would do differently.</a:t>
            </a:r>
            <a:endParaRPr lang="en-US" dirty="0"/>
          </a:p>
        </p:txBody>
      </p:sp>
      <p:sp>
        <p:nvSpPr>
          <p:cNvPr id="4" name="Slide Number Placeholder 3"/>
          <p:cNvSpPr>
            <a:spLocks noGrp="1"/>
          </p:cNvSpPr>
          <p:nvPr>
            <p:ph type="sldNum" sz="quarter" idx="10"/>
          </p:nvPr>
        </p:nvSpPr>
        <p:spPr/>
        <p:txBody>
          <a:bodyPr/>
          <a:lstStyle/>
          <a:p>
            <a:fld id="{518BA992-C403-1F4A-8DA5-CF4E9CD45868}" type="slidenum">
              <a:rPr lang="en-US" smtClean="0"/>
              <a:t>17</a:t>
            </a:fld>
            <a:endParaRPr lang="en-US"/>
          </a:p>
        </p:txBody>
      </p:sp>
    </p:spTree>
    <p:extLst>
      <p:ext uri="{BB962C8B-B14F-4D97-AF65-F5344CB8AC3E}">
        <p14:creationId xmlns:p14="http://schemas.microsoft.com/office/powerpoint/2010/main" val="2826083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p>
            <a:fld id="{C84C5316-E9DB-A04E-B426-08929EEAA8DD}" type="datetimeFigureOut">
              <a:rPr lang="en-US" smtClean="0"/>
              <a:t>3/31/22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62855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C84C5316-E9DB-A04E-B426-08929EEAA8DD}" type="datetimeFigureOut">
              <a:rPr lang="en-US" smtClean="0"/>
              <a:t>3/31/22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81320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C84C5316-E9DB-A04E-B426-08929EEAA8DD}" type="datetimeFigureOut">
              <a:rPr lang="en-US" smtClean="0"/>
              <a:t>3/31/22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387973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C84C5316-E9DB-A04E-B426-08929EEAA8DD}" type="datetimeFigureOut">
              <a:rPr lang="en-US" smtClean="0"/>
              <a:t>3/31/22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175545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C84C5316-E9DB-A04E-B426-08929EEAA8DD}" type="datetimeFigureOut">
              <a:rPr lang="en-US" smtClean="0"/>
              <a:t>3/31/22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507666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C84C5316-E9DB-A04E-B426-08929EEAA8DD}" type="datetimeFigureOut">
              <a:rPr lang="en-US" smtClean="0"/>
              <a:t>3/31/22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787704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4C5316-E9DB-A04E-B426-08929EEAA8DD}" type="datetimeFigureOut">
              <a:rPr lang="en-US" smtClean="0"/>
              <a:t>3/31/22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167977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C84C5316-E9DB-A04E-B426-08929EEAA8DD}" type="datetimeFigureOut">
              <a:rPr lang="en-US" smtClean="0"/>
              <a:t>3/31/22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100725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C84C5316-E9DB-A04E-B426-08929EEAA8DD}" type="datetimeFigureOut">
              <a:rPr lang="en-US" smtClean="0"/>
              <a:t>3/31/22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1639540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C84C5316-E9DB-A04E-B426-08929EEAA8DD}" type="datetimeFigureOut">
              <a:rPr lang="en-US" smtClean="0"/>
              <a:t>3/31/22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2590627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C84C5316-E9DB-A04E-B426-08929EEAA8DD}" type="datetimeFigureOut">
              <a:rPr lang="en-US" smtClean="0"/>
              <a:t>3/31/22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7152-1B09-4E44-ABB1-D06BEA9DD534}" type="slidenum">
              <a:rPr lang="en-US" smtClean="0"/>
              <a:t>‹#›</a:t>
            </a:fld>
            <a:endParaRPr lang="en-US"/>
          </a:p>
        </p:txBody>
      </p:sp>
    </p:spTree>
    <p:extLst>
      <p:ext uri="{BB962C8B-B14F-4D97-AF65-F5344CB8AC3E}">
        <p14:creationId xmlns:p14="http://schemas.microsoft.com/office/powerpoint/2010/main" val="405782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5316-E9DB-A04E-B426-08929EEAA8DD}" type="datetimeFigureOut">
              <a:rPr lang="en-US" smtClean="0"/>
              <a:t>3/31/22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A27152-1B09-4E44-ABB1-D06BEA9DD534}" type="slidenum">
              <a:rPr lang="en-US" smtClean="0"/>
              <a:t>‹#›</a:t>
            </a:fld>
            <a:endParaRPr lang="en-US"/>
          </a:p>
        </p:txBody>
      </p:sp>
    </p:spTree>
    <p:extLst>
      <p:ext uri="{BB962C8B-B14F-4D97-AF65-F5344CB8AC3E}">
        <p14:creationId xmlns:p14="http://schemas.microsoft.com/office/powerpoint/2010/main" val="1046856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imdb.com/name/nm040830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New Visions of Ageing</a:t>
            </a:r>
          </a:p>
        </p:txBody>
      </p:sp>
      <p:sp>
        <p:nvSpPr>
          <p:cNvPr id="3" name="Subtitle 2"/>
          <p:cNvSpPr>
            <a:spLocks noGrp="1"/>
          </p:cNvSpPr>
          <p:nvPr>
            <p:ph type="subTitle" idx="1"/>
          </p:nvPr>
        </p:nvSpPr>
        <p:spPr/>
        <p:txBody>
          <a:bodyPr/>
          <a:lstStyle/>
          <a:p>
            <a:r>
              <a:rPr lang="en-US" dirty="0"/>
              <a:t>From Ageing to Sage-</a:t>
            </a:r>
            <a:r>
              <a:rPr lang="en-US" dirty="0" err="1"/>
              <a:t>ing</a:t>
            </a:r>
            <a:endParaRPr lang="en-US" dirty="0"/>
          </a:p>
        </p:txBody>
      </p:sp>
    </p:spTree>
    <p:extLst>
      <p:ext uri="{BB962C8B-B14F-4D97-AF65-F5344CB8AC3E}">
        <p14:creationId xmlns:p14="http://schemas.microsoft.com/office/powerpoint/2010/main" val="378242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162"/>
            <a:ext cx="8229600" cy="1143000"/>
          </a:xfrm>
        </p:spPr>
        <p:txBody>
          <a:bodyPr/>
          <a:lstStyle/>
          <a:p>
            <a:r>
              <a:rPr lang="en-US" sz="2800" b="1" dirty="0"/>
              <a:t>The Best Exotic Marigold Hotel</a:t>
            </a:r>
            <a:endParaRPr lang="en-US" sz="2800" dirty="0"/>
          </a:p>
        </p:txBody>
      </p:sp>
      <p:sp>
        <p:nvSpPr>
          <p:cNvPr id="3" name="Content Placeholder 2"/>
          <p:cNvSpPr>
            <a:spLocks noGrp="1"/>
          </p:cNvSpPr>
          <p:nvPr>
            <p:ph idx="1"/>
          </p:nvPr>
        </p:nvSpPr>
        <p:spPr>
          <a:xfrm>
            <a:off x="457200" y="889000"/>
            <a:ext cx="8229600" cy="4978400"/>
          </a:xfrm>
        </p:spPr>
        <p:txBody>
          <a:bodyPr>
            <a:normAutofit fontScale="25000" lnSpcReduction="20000"/>
          </a:bodyPr>
          <a:lstStyle/>
          <a:p>
            <a:pPr marL="0" indent="0" algn="ctr">
              <a:buNone/>
            </a:pPr>
            <a:r>
              <a:rPr lang="en-US" sz="6400" b="1" dirty="0"/>
              <a:t>Sage-</a:t>
            </a:r>
            <a:r>
              <a:rPr lang="en-US" sz="6400" b="1" dirty="0" err="1"/>
              <a:t>ing</a:t>
            </a:r>
            <a:r>
              <a:rPr lang="en-US" sz="6400" b="1" dirty="0"/>
              <a:t> themes to lookout for</a:t>
            </a:r>
          </a:p>
          <a:p>
            <a:endParaRPr lang="en-US" b="1" dirty="0"/>
          </a:p>
          <a:p>
            <a:pPr marL="0" indent="0">
              <a:buNone/>
            </a:pPr>
            <a:r>
              <a:rPr lang="en-US" dirty="0"/>
              <a:t>	</a:t>
            </a:r>
          </a:p>
          <a:p>
            <a:pPr marL="0" indent="0">
              <a:buNone/>
            </a:pPr>
            <a:r>
              <a:rPr lang="en-US" sz="5600" b="1" dirty="0">
                <a:latin typeface="Skia"/>
                <a:cs typeface="Skia"/>
              </a:rPr>
              <a:t>	Transitions</a:t>
            </a:r>
          </a:p>
          <a:p>
            <a:pPr marL="0" indent="0">
              <a:buNone/>
            </a:pPr>
            <a:endParaRPr lang="en-US" sz="5600" dirty="0">
              <a:latin typeface="Skia"/>
              <a:cs typeface="Papyrus"/>
            </a:endParaRPr>
          </a:p>
          <a:p>
            <a:pPr marL="0" indent="0">
              <a:buNone/>
            </a:pPr>
            <a:r>
              <a:rPr lang="en-US" sz="5600" dirty="0">
                <a:latin typeface="Skia"/>
                <a:cs typeface="Papyrus"/>
              </a:rPr>
              <a:t>	Images of ageing</a:t>
            </a:r>
          </a:p>
          <a:p>
            <a:pPr marL="0" indent="0">
              <a:buNone/>
            </a:pPr>
            <a:endParaRPr lang="en-US" sz="5600" dirty="0">
              <a:latin typeface="Skia"/>
              <a:cs typeface="Papyrus"/>
            </a:endParaRPr>
          </a:p>
          <a:p>
            <a:pPr marL="0" indent="0">
              <a:buNone/>
            </a:pPr>
            <a:r>
              <a:rPr lang="en-US" sz="5600" dirty="0">
                <a:latin typeface="Skia"/>
                <a:cs typeface="Papyrus"/>
              </a:rPr>
              <a:t>	Fears </a:t>
            </a:r>
          </a:p>
          <a:p>
            <a:pPr marL="0" indent="0">
              <a:buNone/>
            </a:pPr>
            <a:endParaRPr lang="en-US" sz="5600" dirty="0">
              <a:latin typeface="Skia"/>
              <a:cs typeface="Papyrus"/>
            </a:endParaRPr>
          </a:p>
          <a:p>
            <a:pPr marL="0" indent="0">
              <a:buNone/>
            </a:pPr>
            <a:r>
              <a:rPr lang="en-US" sz="5600" dirty="0">
                <a:latin typeface="Skia"/>
                <a:cs typeface="Papyrus"/>
              </a:rPr>
              <a:t>	Life review</a:t>
            </a:r>
          </a:p>
          <a:p>
            <a:pPr marL="0" indent="0">
              <a:buNone/>
            </a:pPr>
            <a:endParaRPr lang="en-US" sz="5600" dirty="0">
              <a:latin typeface="Skia"/>
              <a:cs typeface="Papyrus"/>
            </a:endParaRPr>
          </a:p>
          <a:p>
            <a:pPr marL="0" indent="0">
              <a:buNone/>
            </a:pPr>
            <a:r>
              <a:rPr lang="en-US" sz="5600" dirty="0">
                <a:latin typeface="Skia"/>
                <a:cs typeface="Papyrus"/>
              </a:rPr>
              <a:t>	Re-</a:t>
            </a:r>
            <a:r>
              <a:rPr lang="en-US" sz="5600" dirty="0" err="1">
                <a:latin typeface="Skia"/>
                <a:cs typeface="Papyrus"/>
              </a:rPr>
              <a:t>contextualising</a:t>
            </a:r>
            <a:r>
              <a:rPr lang="en-US" sz="5600" dirty="0">
                <a:latin typeface="Skia"/>
                <a:cs typeface="Papyrus"/>
              </a:rPr>
              <a:t> the past</a:t>
            </a:r>
          </a:p>
          <a:p>
            <a:pPr marL="0" indent="0">
              <a:buNone/>
            </a:pPr>
            <a:endParaRPr lang="en-US" sz="5600" dirty="0">
              <a:latin typeface="Skia"/>
              <a:cs typeface="Papyrus"/>
            </a:endParaRPr>
          </a:p>
          <a:p>
            <a:pPr marL="0" indent="0">
              <a:buNone/>
            </a:pPr>
            <a:r>
              <a:rPr lang="en-US" sz="5600" dirty="0">
                <a:latin typeface="Skia"/>
                <a:cs typeface="Papyrus"/>
              </a:rPr>
              <a:t>	Healing/Forgiveness/self forgiveness</a:t>
            </a:r>
          </a:p>
          <a:p>
            <a:pPr marL="0" indent="0">
              <a:buNone/>
            </a:pPr>
            <a:endParaRPr lang="en-US" sz="5600" dirty="0">
              <a:latin typeface="Skia"/>
              <a:cs typeface="Papyrus"/>
            </a:endParaRPr>
          </a:p>
          <a:p>
            <a:pPr marL="0" indent="0">
              <a:buNone/>
            </a:pPr>
            <a:r>
              <a:rPr lang="en-US" sz="5600" dirty="0">
                <a:latin typeface="Skia"/>
                <a:cs typeface="Papyrus"/>
              </a:rPr>
              <a:t>	Life completion/resolution</a:t>
            </a:r>
          </a:p>
          <a:p>
            <a:pPr marL="0" indent="0">
              <a:buNone/>
            </a:pPr>
            <a:endParaRPr lang="en-US" sz="5600" dirty="0">
              <a:latin typeface="Skia"/>
              <a:cs typeface="Papyrus"/>
            </a:endParaRPr>
          </a:p>
          <a:p>
            <a:pPr marL="0" indent="0">
              <a:buNone/>
            </a:pPr>
            <a:r>
              <a:rPr lang="en-US" sz="5600" dirty="0">
                <a:latin typeface="Skia"/>
                <a:cs typeface="Papyrus"/>
              </a:rPr>
              <a:t>	New beginnings</a:t>
            </a:r>
          </a:p>
          <a:p>
            <a:pPr marL="0" indent="0">
              <a:buNone/>
            </a:pPr>
            <a:endParaRPr lang="en-US" sz="5600" dirty="0">
              <a:latin typeface="Skia"/>
              <a:cs typeface="Papyrus"/>
            </a:endParaRPr>
          </a:p>
          <a:p>
            <a:pPr marL="0" indent="0">
              <a:buNone/>
            </a:pPr>
            <a:r>
              <a:rPr lang="en-US" sz="5600" dirty="0">
                <a:latin typeface="Skia"/>
                <a:cs typeface="Papyrus"/>
              </a:rPr>
              <a:t>	Love and sexuality</a:t>
            </a:r>
          </a:p>
          <a:p>
            <a:pPr marL="0" indent="0">
              <a:buNone/>
            </a:pPr>
            <a:endParaRPr lang="en-US" sz="5600" dirty="0">
              <a:latin typeface="Skia"/>
              <a:cs typeface="Papyrus"/>
            </a:endParaRPr>
          </a:p>
          <a:p>
            <a:pPr marL="0" indent="0">
              <a:buNone/>
            </a:pPr>
            <a:r>
              <a:rPr lang="en-US" sz="5600" dirty="0">
                <a:latin typeface="Skia"/>
                <a:cs typeface="Papyrus"/>
              </a:rPr>
              <a:t>	Mentoring/intergenerational relationships</a:t>
            </a:r>
          </a:p>
        </p:txBody>
      </p:sp>
    </p:spTree>
    <p:extLst>
      <p:ext uri="{BB962C8B-B14F-4D97-AF65-F5344CB8AC3E}">
        <p14:creationId xmlns:p14="http://schemas.microsoft.com/office/powerpoint/2010/main" val="950279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0695"/>
          </a:xfrm>
        </p:spPr>
        <p:txBody>
          <a:bodyPr/>
          <a:lstStyle/>
          <a:p>
            <a:r>
              <a:rPr lang="en-US" sz="3600" dirty="0"/>
              <a:t>Marigold Hotel Discussion Points</a:t>
            </a:r>
          </a:p>
        </p:txBody>
      </p:sp>
      <p:sp>
        <p:nvSpPr>
          <p:cNvPr id="3" name="Content Placeholder 2"/>
          <p:cNvSpPr>
            <a:spLocks noGrp="1"/>
          </p:cNvSpPr>
          <p:nvPr>
            <p:ph idx="1"/>
          </p:nvPr>
        </p:nvSpPr>
        <p:spPr>
          <a:xfrm>
            <a:off x="457200" y="1185333"/>
            <a:ext cx="8229600" cy="5503333"/>
          </a:xfrm>
        </p:spPr>
        <p:txBody>
          <a:bodyPr>
            <a:normAutofit lnSpcReduction="10000"/>
          </a:bodyPr>
          <a:lstStyle/>
          <a:p>
            <a:r>
              <a:rPr lang="en-US" sz="1800" b="1" dirty="0"/>
              <a:t>Madge:  </a:t>
            </a:r>
            <a:r>
              <a:rPr lang="en-US" sz="1800" i="1" dirty="0"/>
              <a:t>When someone dies, you think about your own life. And</a:t>
            </a:r>
            <a:r>
              <a:rPr lang="en-US" sz="1800" i="1" dirty="0">
                <a:solidFill>
                  <a:srgbClr val="0000FF"/>
                </a:solidFill>
              </a:rPr>
              <a:t> I don't want to grow older. I don't want to be condescended to. To become </a:t>
            </a:r>
            <a:r>
              <a:rPr lang="en-US" sz="1800" i="1" dirty="0" err="1">
                <a:solidFill>
                  <a:srgbClr val="0000FF"/>
                </a:solidFill>
              </a:rPr>
              <a:t>marginalised</a:t>
            </a:r>
            <a:r>
              <a:rPr lang="en-US" sz="1800" i="1" dirty="0">
                <a:solidFill>
                  <a:srgbClr val="0000FF"/>
                </a:solidFill>
              </a:rPr>
              <a:t> and ignored by society. I don't want to be the first person they let off the plane in a hostage crisis.</a:t>
            </a:r>
            <a:endParaRPr lang="en-US" sz="1800" i="1" u="sng" dirty="0">
              <a:solidFill>
                <a:srgbClr val="0000FF"/>
              </a:solidFill>
              <a:hlinkClick r:id="rId2"/>
            </a:endParaRPr>
          </a:p>
          <a:p>
            <a:endParaRPr lang="en-US" sz="1800" b="1" i="1" dirty="0">
              <a:hlinkClick r:id="rId2"/>
            </a:endParaRPr>
          </a:p>
          <a:p>
            <a:r>
              <a:rPr lang="en-US" sz="1800" b="1" dirty="0"/>
              <a:t>Graham: </a:t>
            </a:r>
            <a:r>
              <a:rPr lang="en-US" sz="1800" dirty="0"/>
              <a:t> </a:t>
            </a:r>
            <a:r>
              <a:rPr lang="en-US" sz="1800" i="1" dirty="0"/>
              <a:t>All that time I thought I’d sentenced him to a life of shame, but I was the one in prison.</a:t>
            </a:r>
          </a:p>
          <a:p>
            <a:endParaRPr lang="en-US" sz="1800" dirty="0"/>
          </a:p>
          <a:p>
            <a:r>
              <a:rPr lang="en-US" sz="1800" dirty="0">
                <a:solidFill>
                  <a:schemeClr val="tx2">
                    <a:lumMod val="60000"/>
                    <a:lumOff val="40000"/>
                  </a:schemeClr>
                </a:solidFill>
              </a:rPr>
              <a:t>What does the movie say about truly important things?</a:t>
            </a:r>
          </a:p>
          <a:p>
            <a:r>
              <a:rPr lang="en-US" sz="1800" dirty="0">
                <a:solidFill>
                  <a:schemeClr val="tx2">
                    <a:lumMod val="60000"/>
                    <a:lumOff val="40000"/>
                  </a:schemeClr>
                </a:solidFill>
              </a:rPr>
              <a:t>What meaning can you find in this story that applies to your life?</a:t>
            </a:r>
          </a:p>
          <a:p>
            <a:endParaRPr lang="en-US" sz="1800" dirty="0">
              <a:solidFill>
                <a:schemeClr val="tx2"/>
              </a:solidFill>
            </a:endParaRPr>
          </a:p>
          <a:p>
            <a:r>
              <a:rPr lang="en-US" sz="1800" dirty="0"/>
              <a:t>Could you apply any of the characteristics listed in “The Essence of Sage-</a:t>
            </a:r>
            <a:r>
              <a:rPr lang="en-US" sz="1800" dirty="0" err="1"/>
              <a:t>ing</a:t>
            </a:r>
            <a:r>
              <a:rPr lang="en-US" sz="1800" dirty="0"/>
              <a:t>” (p.11) to this film? </a:t>
            </a:r>
          </a:p>
          <a:p>
            <a:endParaRPr lang="en-US" sz="1800" dirty="0"/>
          </a:p>
          <a:p>
            <a:r>
              <a:rPr lang="en-US" sz="1800" dirty="0"/>
              <a:t>Was there evidence of ‘elders’  or ‘</a:t>
            </a:r>
            <a:r>
              <a:rPr lang="en-US" sz="1800" dirty="0" err="1"/>
              <a:t>eldering</a:t>
            </a:r>
            <a:r>
              <a:rPr lang="en-US" sz="1800" dirty="0"/>
              <a:t>’, as defined on p.7, in the story? Does an elder have to be an older person? Which characters are ‘elders’? what makes them so?</a:t>
            </a:r>
          </a:p>
          <a:p>
            <a:endParaRPr lang="en-US" sz="1800" dirty="0"/>
          </a:p>
          <a:p>
            <a:r>
              <a:rPr lang="en-US" sz="1800" dirty="0">
                <a:solidFill>
                  <a:srgbClr val="558ED5"/>
                </a:solidFill>
              </a:rPr>
              <a:t>What nuggets of wisdom can we take from this experience</a:t>
            </a:r>
          </a:p>
        </p:txBody>
      </p:sp>
    </p:spTree>
    <p:extLst>
      <p:ext uri="{BB962C8B-B14F-4D97-AF65-F5344CB8AC3E}">
        <p14:creationId xmlns:p14="http://schemas.microsoft.com/office/powerpoint/2010/main" val="393981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551"/>
            <a:ext cx="8229600" cy="5849359"/>
          </a:xfrm>
        </p:spPr>
        <p:txBody>
          <a:bodyPr>
            <a:normAutofit/>
          </a:bodyPr>
          <a:lstStyle/>
          <a:p>
            <a:pPr marL="0" indent="0" algn="ctr">
              <a:buNone/>
            </a:pPr>
            <a:r>
              <a:rPr lang="en-AU" sz="3600" b="1" cap="small" dirty="0"/>
              <a:t>Transition is a death and re-birth process</a:t>
            </a:r>
            <a:endParaRPr lang="en-AU" sz="3600" cap="small" dirty="0"/>
          </a:p>
          <a:p>
            <a:pPr marL="0" indent="0">
              <a:buNone/>
            </a:pPr>
            <a:endParaRPr lang="en-AU" dirty="0"/>
          </a:p>
          <a:p>
            <a:pPr marL="0" indent="0">
              <a:buNone/>
            </a:pPr>
            <a:r>
              <a:rPr lang="en-AU" dirty="0"/>
              <a:t>It involves a </a:t>
            </a:r>
            <a:r>
              <a:rPr lang="en-AU" b="1" dirty="0"/>
              <a:t>disorientation</a:t>
            </a:r>
            <a:r>
              <a:rPr lang="en-AU" dirty="0"/>
              <a:t> and a </a:t>
            </a:r>
            <a:r>
              <a:rPr lang="en-AU" b="1" dirty="0"/>
              <a:t>re-orientation</a:t>
            </a:r>
            <a:r>
              <a:rPr lang="en-AU" dirty="0"/>
              <a:t>:</a:t>
            </a:r>
          </a:p>
          <a:p>
            <a:pPr marL="0" indent="0">
              <a:buNone/>
            </a:pPr>
            <a:r>
              <a:rPr lang="en-AU" dirty="0"/>
              <a:t> </a:t>
            </a:r>
            <a:endParaRPr lang="en-AU" sz="2800" dirty="0"/>
          </a:p>
          <a:p>
            <a:pPr lvl="1"/>
            <a:r>
              <a:rPr lang="en-AU" dirty="0"/>
              <a:t>An ending, followed by </a:t>
            </a:r>
            <a:endParaRPr lang="en-AU" sz="2400" dirty="0"/>
          </a:p>
          <a:p>
            <a:pPr lvl="1"/>
            <a:r>
              <a:rPr lang="en-AU" dirty="0"/>
              <a:t>a period of confusion and distress, leading to </a:t>
            </a:r>
            <a:endParaRPr lang="en-AU" sz="2400" dirty="0"/>
          </a:p>
          <a:p>
            <a:pPr lvl="1"/>
            <a:r>
              <a:rPr lang="en-AU" dirty="0"/>
              <a:t>a new beginning</a:t>
            </a:r>
          </a:p>
          <a:p>
            <a:endParaRPr lang="en-AU" b="1" dirty="0"/>
          </a:p>
          <a:p>
            <a:endParaRPr lang="en-AU" dirty="0"/>
          </a:p>
          <a:p>
            <a:pPr marL="1885950" lvl="3" indent="-571500">
              <a:lnSpc>
                <a:spcPts val="1040"/>
              </a:lnSpc>
            </a:pPr>
            <a:endParaRPr lang="en-AU" sz="1200" dirty="0"/>
          </a:p>
        </p:txBody>
      </p:sp>
    </p:spTree>
    <p:extLst>
      <p:ext uri="{BB962C8B-B14F-4D97-AF65-F5344CB8AC3E}">
        <p14:creationId xmlns:p14="http://schemas.microsoft.com/office/powerpoint/2010/main" val="142413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NECESSARY LOSSES OF MID-LIFE</a:t>
            </a:r>
            <a:endParaRPr lang="en-US" dirty="0"/>
          </a:p>
        </p:txBody>
      </p:sp>
      <p:sp>
        <p:nvSpPr>
          <p:cNvPr id="3" name="Content Placeholder 2"/>
          <p:cNvSpPr>
            <a:spLocks noGrp="1"/>
          </p:cNvSpPr>
          <p:nvPr>
            <p:ph idx="1"/>
          </p:nvPr>
        </p:nvSpPr>
        <p:spPr/>
        <p:txBody>
          <a:bodyPr/>
          <a:lstStyle/>
          <a:p>
            <a:r>
              <a:rPr lang="en-US" dirty="0"/>
              <a:t>Parents</a:t>
            </a:r>
          </a:p>
          <a:p>
            <a:r>
              <a:rPr lang="en-US" dirty="0"/>
              <a:t>Other loved ones</a:t>
            </a:r>
          </a:p>
          <a:p>
            <a:r>
              <a:rPr lang="en-US" dirty="0"/>
              <a:t>Children moving on – or not</a:t>
            </a:r>
          </a:p>
          <a:p>
            <a:r>
              <a:rPr lang="en-US" dirty="0"/>
              <a:t>Sense of identity</a:t>
            </a:r>
          </a:p>
          <a:p>
            <a:r>
              <a:rPr lang="en-US" dirty="0"/>
              <a:t>Professional self</a:t>
            </a:r>
          </a:p>
          <a:p>
            <a:r>
              <a:rPr lang="en-US" dirty="0"/>
              <a:t>Physical self and self-image around this</a:t>
            </a:r>
          </a:p>
          <a:p>
            <a:r>
              <a:rPr lang="en-US" dirty="0"/>
              <a:t>Sexual self</a:t>
            </a:r>
          </a:p>
        </p:txBody>
      </p:sp>
    </p:spTree>
    <p:extLst>
      <p:ext uri="{BB962C8B-B14F-4D97-AF65-F5344CB8AC3E}">
        <p14:creationId xmlns:p14="http://schemas.microsoft.com/office/powerpoint/2010/main" val="413654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BRAIN RESEARCH</a:t>
            </a:r>
          </a:p>
        </p:txBody>
      </p:sp>
      <p:sp>
        <p:nvSpPr>
          <p:cNvPr id="3" name="Content Placeholder 2"/>
          <p:cNvSpPr>
            <a:spLocks noGrp="1"/>
          </p:cNvSpPr>
          <p:nvPr>
            <p:ph idx="1"/>
          </p:nvPr>
        </p:nvSpPr>
        <p:spPr>
          <a:xfrm>
            <a:off x="457200" y="1282700"/>
            <a:ext cx="8229600" cy="5753100"/>
          </a:xfrm>
        </p:spPr>
        <p:txBody>
          <a:bodyPr>
            <a:normAutofit fontScale="55000" lnSpcReduction="20000"/>
          </a:bodyPr>
          <a:lstStyle/>
          <a:p>
            <a:r>
              <a:rPr lang="en-AU" sz="3800" b="1" dirty="0"/>
              <a:t>Research over the past 20+ years has shown:</a:t>
            </a:r>
            <a:endParaRPr lang="en-AU" sz="3800" dirty="0"/>
          </a:p>
          <a:p>
            <a:pPr lvl="0"/>
            <a:r>
              <a:rPr lang="en-AU" sz="3800" dirty="0"/>
              <a:t>Brain is continuously re-sculpting itself in response to experience and learning;</a:t>
            </a:r>
          </a:p>
          <a:p>
            <a:pPr lvl="0"/>
            <a:endParaRPr lang="en-AU" sz="3800" dirty="0"/>
          </a:p>
          <a:p>
            <a:pPr lvl="0"/>
            <a:r>
              <a:rPr lang="en-AU" sz="3800" dirty="0"/>
              <a:t>New brain cells do form throughout life. Physical exercise and new learning lead to release of ‘brain growth factors’ causing primitive brain cells to mature to neurons. Prolonged stress, depression and PTSD result in reduction in neuron production and reduced hippocampal volume. (Treatment reverses this trend);</a:t>
            </a:r>
          </a:p>
          <a:p>
            <a:pPr lvl="0"/>
            <a:r>
              <a:rPr lang="en-AU" sz="3800" dirty="0"/>
              <a:t>Brain’s emotional circuitry matures and becomes more balanced with age;</a:t>
            </a:r>
          </a:p>
          <a:p>
            <a:pPr lvl="0"/>
            <a:r>
              <a:rPr lang="en-AU" sz="3800" dirty="0"/>
              <a:t>Brain’s 2 hemispheres are more equally used by older adults;</a:t>
            </a:r>
          </a:p>
          <a:p>
            <a:pPr lvl="0"/>
            <a:r>
              <a:rPr lang="en-AU" sz="3800" dirty="0"/>
              <a:t>Equanimity and social aplomb in older adults is due to psychological factors such as perspective and greater acceptance, which in turn are due to the growing calmness in the limbic system with age. The amygdalae activity reduces with age;</a:t>
            </a:r>
          </a:p>
          <a:p>
            <a:pPr lvl="0"/>
            <a:r>
              <a:rPr lang="en-AU" sz="3800" dirty="0"/>
              <a:t>Brain changes support continuing development in later life. </a:t>
            </a:r>
          </a:p>
          <a:p>
            <a:r>
              <a:rPr lang="en-AU" dirty="0"/>
              <a:t> </a:t>
            </a:r>
          </a:p>
          <a:p>
            <a:r>
              <a:rPr lang="en-AU" dirty="0"/>
              <a:t>G Cohen (</a:t>
            </a:r>
            <a:r>
              <a:rPr lang="en-AU" i="1" dirty="0"/>
              <a:t>The Mature Mind: the Positive Power of the Aging Brain</a:t>
            </a:r>
            <a:r>
              <a:rPr lang="en-AU" dirty="0"/>
              <a:t>) </a:t>
            </a:r>
            <a:endParaRPr lang="en-US" dirty="0"/>
          </a:p>
        </p:txBody>
      </p:sp>
    </p:spTree>
    <p:extLst>
      <p:ext uri="{BB962C8B-B14F-4D97-AF65-F5344CB8AC3E}">
        <p14:creationId xmlns:p14="http://schemas.microsoft.com/office/powerpoint/2010/main" val="3611379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u="sng" cap="small" dirty="0"/>
              <a:t>Developmental phases of adulthood</a:t>
            </a:r>
          </a:p>
        </p:txBody>
      </p:sp>
      <p:sp>
        <p:nvSpPr>
          <p:cNvPr id="3" name="Content Placeholder 2"/>
          <p:cNvSpPr>
            <a:spLocks noGrp="1"/>
          </p:cNvSpPr>
          <p:nvPr>
            <p:ph idx="1"/>
          </p:nvPr>
        </p:nvSpPr>
        <p:spPr>
          <a:xfrm>
            <a:off x="457200" y="1312334"/>
            <a:ext cx="8229600" cy="5291666"/>
          </a:xfrm>
        </p:spPr>
        <p:txBody>
          <a:bodyPr>
            <a:normAutofit fontScale="85000" lnSpcReduction="20000"/>
          </a:bodyPr>
          <a:lstStyle/>
          <a:p>
            <a:pPr lvl="0"/>
            <a:r>
              <a:rPr lang="en-AU" b="1" dirty="0"/>
              <a:t>Midlife re-evaluation</a:t>
            </a:r>
            <a:r>
              <a:rPr lang="en-AU" dirty="0"/>
              <a:t> (40-65): Q’s asked</a:t>
            </a:r>
            <a:r>
              <a:rPr lang="en-AU" i="1" dirty="0"/>
              <a:t>:  “Where have I been? Where am I now? Where am I going?</a:t>
            </a:r>
            <a:r>
              <a:rPr lang="en-AU" dirty="0"/>
              <a:t> A desire to break new ground, answer deep questions and search for what is true and meaningful in their lives.</a:t>
            </a:r>
          </a:p>
          <a:p>
            <a:pPr lvl="0"/>
            <a:r>
              <a:rPr lang="en-AU" b="1" dirty="0"/>
              <a:t>Liberation phase</a:t>
            </a:r>
            <a:r>
              <a:rPr lang="en-AU" dirty="0"/>
              <a:t> (late 50s – 70s): Desire to experiment, innovate and free ourselves from earlier inhibitions or limitations.  Q</a:t>
            </a:r>
            <a:r>
              <a:rPr lang="en-AU" i="1" dirty="0"/>
              <a:t>: “If not now, when?”</a:t>
            </a:r>
            <a:endParaRPr lang="en-AU" dirty="0"/>
          </a:p>
          <a:p>
            <a:pPr lvl="0"/>
            <a:r>
              <a:rPr lang="en-AU" b="1" dirty="0"/>
              <a:t>Summing up phase</a:t>
            </a:r>
            <a:r>
              <a:rPr lang="en-AU" dirty="0"/>
              <a:t> (late 60s- 70s &amp; 80s): Recapitulation, resolution and review – often resulting in desire to ‘give back’;</a:t>
            </a:r>
          </a:p>
          <a:p>
            <a:pPr lvl="0"/>
            <a:r>
              <a:rPr lang="en-AU" b="1" dirty="0"/>
              <a:t>Continuation, reflection and celebration (encore</a:t>
            </a:r>
            <a:r>
              <a:rPr lang="en-AU" dirty="0"/>
              <a:t>) (70s-end of life): Desire to restate and reaffirm major themes in our lives and to live life well to the very end.</a:t>
            </a:r>
          </a:p>
          <a:p>
            <a:pPr lvl="0"/>
            <a:endParaRPr lang="en-AU" sz="2000" dirty="0"/>
          </a:p>
          <a:p>
            <a:pPr lvl="0"/>
            <a:r>
              <a:rPr lang="en-AU" sz="2000" dirty="0"/>
              <a:t>From G Cohen </a:t>
            </a:r>
            <a:r>
              <a:rPr lang="en-AU" sz="2000" i="1" dirty="0"/>
              <a:t>The Mature Mind: the Positive Power of the Aging Brain</a:t>
            </a:r>
            <a:r>
              <a:rPr lang="en-AU" sz="2000" dirty="0"/>
              <a:t> </a:t>
            </a:r>
          </a:p>
          <a:p>
            <a:pPr lvl="0"/>
            <a:endParaRPr lang="en-AU" dirty="0"/>
          </a:p>
          <a:p>
            <a:pPr lvl="0"/>
            <a:endParaRPr lang="en-AU" dirty="0"/>
          </a:p>
          <a:p>
            <a:endParaRPr lang="en-US" dirty="0"/>
          </a:p>
        </p:txBody>
      </p:sp>
    </p:spTree>
    <p:extLst>
      <p:ext uri="{BB962C8B-B14F-4D97-AF65-F5344CB8AC3E}">
        <p14:creationId xmlns:p14="http://schemas.microsoft.com/office/powerpoint/2010/main" val="129067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u="sng" cap="small" dirty="0"/>
              <a:t>Common Themes of New Models</a:t>
            </a:r>
          </a:p>
        </p:txBody>
      </p:sp>
      <p:sp>
        <p:nvSpPr>
          <p:cNvPr id="3" name="Content Placeholder 2"/>
          <p:cNvSpPr>
            <a:spLocks noGrp="1"/>
          </p:cNvSpPr>
          <p:nvPr>
            <p:ph idx="1"/>
          </p:nvPr>
        </p:nvSpPr>
        <p:spPr>
          <a:xfrm>
            <a:off x="457200" y="1106311"/>
            <a:ext cx="8229600" cy="5483578"/>
          </a:xfrm>
        </p:spPr>
        <p:txBody>
          <a:bodyPr>
            <a:normAutofit fontScale="25000" lnSpcReduction="20000"/>
          </a:bodyPr>
          <a:lstStyle/>
          <a:p>
            <a:r>
              <a:rPr lang="en-AU" sz="4300" dirty="0">
                <a:latin typeface="Helvetica"/>
                <a:cs typeface="Helvetica"/>
              </a:rPr>
              <a:t> </a:t>
            </a:r>
            <a:r>
              <a:rPr lang="en-AU" sz="7200" dirty="0">
                <a:latin typeface="Helvetica"/>
                <a:cs typeface="Helvetica"/>
              </a:rPr>
              <a:t>Inner push to take stock, review life;</a:t>
            </a:r>
          </a:p>
          <a:p>
            <a:pPr lvl="0">
              <a:lnSpc>
                <a:spcPct val="170000"/>
              </a:lnSpc>
            </a:pPr>
            <a:r>
              <a:rPr lang="en-AU" sz="7200" dirty="0">
                <a:latin typeface="Helvetica"/>
                <a:cs typeface="Helvetica"/>
              </a:rPr>
              <a:t>Need to attend to unfinished business;</a:t>
            </a:r>
          </a:p>
          <a:p>
            <a:pPr lvl="0">
              <a:lnSpc>
                <a:spcPct val="170000"/>
              </a:lnSpc>
            </a:pPr>
            <a:r>
              <a:rPr lang="en-AU" sz="7200" dirty="0">
                <a:latin typeface="Helvetica"/>
                <a:cs typeface="Helvetica"/>
              </a:rPr>
              <a:t>‘Interiority’ – increasing tendency to contemplation, self knowledge and discovery;</a:t>
            </a:r>
          </a:p>
          <a:p>
            <a:pPr lvl="0">
              <a:lnSpc>
                <a:spcPct val="170000"/>
              </a:lnSpc>
            </a:pPr>
            <a:r>
              <a:rPr lang="en-AU" sz="7200" dirty="0">
                <a:latin typeface="Helvetica"/>
                <a:cs typeface="Helvetica"/>
              </a:rPr>
              <a:t>Increasing urgency of addressing deep existential and philosophical questions and to find meaning and purpose;</a:t>
            </a:r>
          </a:p>
          <a:p>
            <a:pPr lvl="0">
              <a:lnSpc>
                <a:spcPct val="170000"/>
              </a:lnSpc>
            </a:pPr>
            <a:r>
              <a:rPr lang="en-AU" sz="7200" dirty="0">
                <a:latin typeface="Helvetica"/>
                <a:cs typeface="Helvetica"/>
              </a:rPr>
              <a:t>Spiritual dimension to the phase (reflected in the growth in contemplation, feelings of connection to the universe, questions being asked) (see Rumi poem);</a:t>
            </a:r>
          </a:p>
          <a:p>
            <a:pPr lvl="0">
              <a:lnSpc>
                <a:spcPct val="170000"/>
              </a:lnSpc>
            </a:pPr>
            <a:r>
              <a:rPr lang="en-AU" sz="7200" dirty="0">
                <a:latin typeface="Helvetica"/>
                <a:cs typeface="Helvetica"/>
              </a:rPr>
              <a:t>The desire to give back and to leave a legacy;</a:t>
            </a:r>
          </a:p>
          <a:p>
            <a:pPr lvl="0">
              <a:lnSpc>
                <a:spcPct val="170000"/>
              </a:lnSpc>
            </a:pPr>
            <a:r>
              <a:rPr lang="en-AU" sz="7200" dirty="0">
                <a:latin typeface="Helvetica"/>
                <a:cs typeface="Helvetica"/>
              </a:rPr>
              <a:t>The need for ‘conscious’ inner work to be undertaken in order to ensure that we ‘grow whole’ rather than just ‘growing old’.</a:t>
            </a:r>
          </a:p>
          <a:p>
            <a:pPr lvl="0">
              <a:lnSpc>
                <a:spcPct val="170000"/>
              </a:lnSpc>
            </a:pPr>
            <a:r>
              <a:rPr lang="en-AU" sz="7200" dirty="0">
                <a:latin typeface="Helvetica"/>
                <a:cs typeface="Helvetica"/>
              </a:rPr>
              <a:t>Continued or new creative expression</a:t>
            </a:r>
          </a:p>
          <a:p>
            <a:endParaRPr lang="en-US" dirty="0"/>
          </a:p>
        </p:txBody>
      </p:sp>
    </p:spTree>
    <p:extLst>
      <p:ext uri="{BB962C8B-B14F-4D97-AF65-F5344CB8AC3E}">
        <p14:creationId xmlns:p14="http://schemas.microsoft.com/office/powerpoint/2010/main" val="1741668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Rumi</a:t>
            </a:r>
          </a:p>
        </p:txBody>
      </p:sp>
      <p:sp>
        <p:nvSpPr>
          <p:cNvPr id="3" name="Content Placeholder 2"/>
          <p:cNvSpPr>
            <a:spLocks noGrp="1"/>
          </p:cNvSpPr>
          <p:nvPr>
            <p:ph idx="1"/>
          </p:nvPr>
        </p:nvSpPr>
        <p:spPr/>
        <p:txBody>
          <a:bodyPr>
            <a:normAutofit/>
          </a:bodyPr>
          <a:lstStyle/>
          <a:p>
            <a:pPr marL="0" indent="0">
              <a:buNone/>
            </a:pPr>
            <a:endParaRPr lang="en-AU" sz="1900" b="1" i="1" dirty="0"/>
          </a:p>
          <a:p>
            <a:pPr marL="0" indent="0">
              <a:buNone/>
            </a:pPr>
            <a:r>
              <a:rPr lang="en-AU" sz="1900" b="1" i="1" dirty="0"/>
              <a:t>	</a:t>
            </a:r>
            <a:r>
              <a:rPr lang="en-AU" sz="2400" b="1" i="1" dirty="0"/>
              <a:t>Little by little, wean yourself.</a:t>
            </a:r>
            <a:endParaRPr lang="en-AU" sz="2400" dirty="0"/>
          </a:p>
          <a:p>
            <a:pPr marL="0" indent="0">
              <a:buNone/>
            </a:pPr>
            <a:r>
              <a:rPr lang="en-AU" sz="2400" b="1" i="1" dirty="0"/>
              <a:t>	This is the gist of what I have to say.</a:t>
            </a:r>
            <a:endParaRPr lang="en-AU" sz="2400" dirty="0"/>
          </a:p>
          <a:p>
            <a:pPr marL="0" indent="0">
              <a:buNone/>
            </a:pPr>
            <a:r>
              <a:rPr lang="en-AU" sz="2400" b="1" i="1" dirty="0"/>
              <a:t>	From an embryo, whose nourishment comes in the blood, </a:t>
            </a:r>
            <a:endParaRPr lang="en-AU" sz="2400" dirty="0"/>
          </a:p>
          <a:p>
            <a:pPr marL="0" indent="0">
              <a:buNone/>
            </a:pPr>
            <a:r>
              <a:rPr lang="en-AU" sz="2400" b="1" i="1" dirty="0"/>
              <a:t>	move to an infant drinking milk,</a:t>
            </a:r>
            <a:endParaRPr lang="en-AU" sz="2400" dirty="0"/>
          </a:p>
          <a:p>
            <a:pPr marL="0" indent="0">
              <a:buNone/>
            </a:pPr>
            <a:r>
              <a:rPr lang="en-AU" sz="2400" b="1" i="1" dirty="0"/>
              <a:t>	to a child on solid food,</a:t>
            </a:r>
            <a:endParaRPr lang="en-AU" sz="2400" dirty="0"/>
          </a:p>
          <a:p>
            <a:pPr marL="0" indent="0">
              <a:buNone/>
            </a:pPr>
            <a:r>
              <a:rPr lang="en-AU" sz="2400" b="1" i="1" dirty="0"/>
              <a:t>	to a searcher after wisdom,</a:t>
            </a:r>
            <a:endParaRPr lang="en-AU" sz="2400" dirty="0"/>
          </a:p>
          <a:p>
            <a:pPr marL="0" indent="0">
              <a:buNone/>
            </a:pPr>
            <a:r>
              <a:rPr lang="en-AU" sz="2400" b="1" i="1" dirty="0"/>
              <a:t>	to a hunter of more invisible game.</a:t>
            </a:r>
            <a:endParaRPr lang="en-AU" sz="2400" dirty="0"/>
          </a:p>
          <a:p>
            <a:pPr marL="0" indent="0">
              <a:buNone/>
            </a:pPr>
            <a:r>
              <a:rPr lang="en-AU" sz="2400" b="1" dirty="0"/>
              <a:t>										</a:t>
            </a:r>
            <a:endParaRPr lang="en-US" sz="2400" dirty="0"/>
          </a:p>
        </p:txBody>
      </p:sp>
    </p:spTree>
    <p:extLst>
      <p:ext uri="{BB962C8B-B14F-4D97-AF65-F5344CB8AC3E}">
        <p14:creationId xmlns:p14="http://schemas.microsoft.com/office/powerpoint/2010/main" val="160617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935" y="0"/>
            <a:ext cx="8229600" cy="1143000"/>
          </a:xfrm>
        </p:spPr>
        <p:txBody>
          <a:bodyPr/>
          <a:lstStyle/>
          <a:p>
            <a:r>
              <a:rPr lang="en-US" dirty="0"/>
              <a:t>Sin Qua Non of Sage-</a:t>
            </a:r>
            <a:r>
              <a:rPr lang="en-US" dirty="0" err="1"/>
              <a:t>ing</a:t>
            </a:r>
            <a:endParaRPr lang="en-US" dirty="0"/>
          </a:p>
        </p:txBody>
      </p:sp>
      <p:sp>
        <p:nvSpPr>
          <p:cNvPr id="3" name="Content Placeholder 2"/>
          <p:cNvSpPr>
            <a:spLocks noGrp="1"/>
          </p:cNvSpPr>
          <p:nvPr>
            <p:ph idx="1"/>
          </p:nvPr>
        </p:nvSpPr>
        <p:spPr>
          <a:xfrm>
            <a:off x="457200" y="1143001"/>
            <a:ext cx="8229600" cy="6146428"/>
          </a:xfrm>
        </p:spPr>
        <p:txBody>
          <a:bodyPr>
            <a:normAutofit fontScale="25000" lnSpcReduction="20000"/>
          </a:bodyPr>
          <a:lstStyle/>
          <a:p>
            <a:r>
              <a:rPr lang="en-US" sz="5600" dirty="0">
                <a:latin typeface="Helvetica"/>
              </a:rPr>
              <a:t>To take hold of the willingness to deal with life completion and overcome the reluctance to face your reality and the desire to stay in denial of ageing.</a:t>
            </a:r>
          </a:p>
          <a:p>
            <a:endParaRPr lang="en-US" sz="5600" dirty="0">
              <a:latin typeface="Helvetica"/>
            </a:endParaRPr>
          </a:p>
          <a:p>
            <a:r>
              <a:rPr lang="en-US" sz="5600" dirty="0">
                <a:latin typeface="Helvetica"/>
              </a:rPr>
              <a:t>To come to terms with your mortality.</a:t>
            </a:r>
          </a:p>
          <a:p>
            <a:endParaRPr lang="en-US" sz="5600" dirty="0">
              <a:latin typeface="Helvetica"/>
            </a:endParaRPr>
          </a:p>
          <a:p>
            <a:r>
              <a:rPr lang="en-US" sz="5600" dirty="0">
                <a:latin typeface="Helvetica"/>
              </a:rPr>
              <a:t>To acquire the skills for working on the inside by </a:t>
            </a:r>
            <a:r>
              <a:rPr lang="en-US" sz="5600" dirty="0" err="1">
                <a:latin typeface="Helvetica"/>
              </a:rPr>
              <a:t>practising</a:t>
            </a:r>
            <a:r>
              <a:rPr lang="en-US" sz="5600" dirty="0">
                <a:latin typeface="Helvetica"/>
              </a:rPr>
              <a:t> journal writing, meditation, </a:t>
            </a:r>
            <a:r>
              <a:rPr lang="en-US" sz="5600" dirty="0" err="1">
                <a:latin typeface="Helvetica"/>
              </a:rPr>
              <a:t>imaginal</a:t>
            </a:r>
            <a:r>
              <a:rPr lang="en-US" sz="5600" dirty="0">
                <a:latin typeface="Helvetica"/>
              </a:rPr>
              <a:t> exercises</a:t>
            </a:r>
          </a:p>
          <a:p>
            <a:endParaRPr lang="en-US" sz="5600" dirty="0">
              <a:latin typeface="Helvetica"/>
            </a:endParaRPr>
          </a:p>
          <a:p>
            <a:r>
              <a:rPr lang="en-US" sz="5600" dirty="0">
                <a:latin typeface="Helvetica"/>
              </a:rPr>
              <a:t>To pay attention to your body, feelings, mind and spirit</a:t>
            </a:r>
          </a:p>
          <a:p>
            <a:endParaRPr lang="en-US" sz="5600" dirty="0">
              <a:latin typeface="Helvetica"/>
            </a:endParaRPr>
          </a:p>
          <a:p>
            <a:r>
              <a:rPr lang="en-US" sz="5600" dirty="0">
                <a:latin typeface="Helvetica"/>
              </a:rPr>
              <a:t>To give a real hearing to the inner voices, allowing all the minorities within you to have a voice.</a:t>
            </a:r>
          </a:p>
          <a:p>
            <a:endParaRPr lang="en-US" sz="5600" dirty="0">
              <a:latin typeface="Helvetica"/>
            </a:endParaRPr>
          </a:p>
          <a:p>
            <a:r>
              <a:rPr lang="en-US" sz="5600" dirty="0">
                <a:latin typeface="Helvetica"/>
              </a:rPr>
              <a:t>To begin to do life repair:</a:t>
            </a:r>
          </a:p>
          <a:p>
            <a:pPr lvl="1"/>
            <a:r>
              <a:rPr lang="en-US" sz="5600" dirty="0">
                <a:latin typeface="Helvetica"/>
              </a:rPr>
              <a:t> In health;</a:t>
            </a:r>
          </a:p>
          <a:p>
            <a:pPr lvl="1"/>
            <a:r>
              <a:rPr lang="en-US" sz="5600" dirty="0">
                <a:latin typeface="Helvetica"/>
              </a:rPr>
              <a:t> In practical matters with wills and testaments;</a:t>
            </a:r>
          </a:p>
          <a:p>
            <a:pPr lvl="1"/>
            <a:r>
              <a:rPr lang="en-US" sz="5600" dirty="0">
                <a:latin typeface="Helvetica"/>
              </a:rPr>
              <a:t> In relationships and between generations;</a:t>
            </a:r>
          </a:p>
          <a:p>
            <a:pPr lvl="1"/>
            <a:r>
              <a:rPr lang="en-US" sz="5600" dirty="0">
                <a:latin typeface="Helvetica"/>
              </a:rPr>
              <a:t>By reaching into the past and offering release and healing;</a:t>
            </a:r>
          </a:p>
          <a:p>
            <a:pPr lvl="1"/>
            <a:r>
              <a:rPr lang="en-US" sz="5600" dirty="0">
                <a:latin typeface="Helvetica"/>
              </a:rPr>
              <a:t>Through forgiveness work with release from vindictiveness;</a:t>
            </a:r>
          </a:p>
          <a:p>
            <a:pPr lvl="1"/>
            <a:r>
              <a:rPr lang="en-US" sz="5600" dirty="0">
                <a:latin typeface="Helvetica"/>
              </a:rPr>
              <a:t>By finding the pearls in the anxious memories.</a:t>
            </a:r>
          </a:p>
          <a:p>
            <a:endParaRPr lang="en-US" sz="5600" dirty="0">
              <a:latin typeface="Helvetica"/>
            </a:endParaRPr>
          </a:p>
          <a:p>
            <a:r>
              <a:rPr lang="en-US" sz="5600" dirty="0">
                <a:latin typeface="Helvetica"/>
              </a:rPr>
              <a:t>To do the philosophical homework by raising questions about the purpose and meaning of your life. </a:t>
            </a:r>
          </a:p>
          <a:p>
            <a:endParaRPr lang="en-US" sz="5600" dirty="0">
              <a:latin typeface="Helvetica"/>
            </a:endParaRPr>
          </a:p>
          <a:p>
            <a:r>
              <a:rPr lang="en-US" sz="5600" dirty="0">
                <a:latin typeface="Helvetica"/>
              </a:rPr>
              <a:t>To serve as an elder to others: as a guide, mentor and agent of healing and reconciliation on behalf of the planet, the nation and the family by being a wisdom keeper.</a:t>
            </a:r>
          </a:p>
          <a:p>
            <a:endParaRPr lang="en-US" sz="5600" dirty="0">
              <a:latin typeface="Helvetica"/>
            </a:endParaRPr>
          </a:p>
          <a:p>
            <a:r>
              <a:rPr lang="en-US" sz="5600" dirty="0">
                <a:latin typeface="Helvetica"/>
              </a:rPr>
              <a:t>To prepare for a serene death.</a:t>
            </a:r>
          </a:p>
          <a:p>
            <a:r>
              <a:rPr lang="en-US" sz="2800" dirty="0">
                <a:latin typeface="Helvetica"/>
              </a:rPr>
              <a:t>  </a:t>
            </a:r>
            <a:endParaRPr lang="en-US" sz="4400" dirty="0">
              <a:latin typeface="Helvetica"/>
            </a:endParaRPr>
          </a:p>
          <a:p>
            <a:r>
              <a:rPr lang="en-US" sz="4400" dirty="0">
                <a:latin typeface="Helvetica"/>
              </a:rPr>
              <a:t>		                   				Adapted from </a:t>
            </a:r>
            <a:r>
              <a:rPr lang="en-US" sz="4400" i="1" dirty="0">
                <a:latin typeface="Helvetica"/>
              </a:rPr>
              <a:t>From Age-</a:t>
            </a:r>
            <a:r>
              <a:rPr lang="en-US" sz="4400" i="1" dirty="0" err="1">
                <a:latin typeface="Helvetica"/>
              </a:rPr>
              <a:t>ing</a:t>
            </a:r>
            <a:r>
              <a:rPr lang="en-US" sz="4400" i="1" dirty="0">
                <a:latin typeface="Helvetica"/>
              </a:rPr>
              <a:t> to Sage-</a:t>
            </a:r>
            <a:r>
              <a:rPr lang="en-US" sz="4400" i="1" dirty="0" err="1">
                <a:latin typeface="Helvetica"/>
              </a:rPr>
              <a:t>ing</a:t>
            </a:r>
            <a:r>
              <a:rPr lang="en-US" sz="4400" i="1" dirty="0">
                <a:latin typeface="Helvetica"/>
              </a:rPr>
              <a:t> </a:t>
            </a:r>
            <a:r>
              <a:rPr lang="en-US" sz="4400" dirty="0">
                <a:latin typeface="Helvetica"/>
              </a:rPr>
              <a:t> by </a:t>
            </a:r>
            <a:r>
              <a:rPr lang="en-US" sz="4400" dirty="0" err="1">
                <a:latin typeface="Helvetica"/>
              </a:rPr>
              <a:t>Zalman</a:t>
            </a:r>
            <a:r>
              <a:rPr lang="en-US" sz="4400" dirty="0">
                <a:latin typeface="Helvetica"/>
              </a:rPr>
              <a:t> </a:t>
            </a:r>
            <a:r>
              <a:rPr lang="en-US" sz="4400" dirty="0" err="1">
                <a:latin typeface="Helvetica"/>
              </a:rPr>
              <a:t>Schachter-Shalomi</a:t>
            </a:r>
            <a:endParaRPr lang="en-AU" sz="4400" dirty="0">
              <a:latin typeface="Helvetica"/>
              <a:cs typeface="Helvetica"/>
            </a:endParaRPr>
          </a:p>
        </p:txBody>
      </p:sp>
    </p:spTree>
    <p:extLst>
      <p:ext uri="{BB962C8B-B14F-4D97-AF65-F5344CB8AC3E}">
        <p14:creationId xmlns:p14="http://schemas.microsoft.com/office/powerpoint/2010/main" val="142413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Elderquest</a:t>
            </a:r>
            <a:endParaRPr lang="en-US" dirty="0"/>
          </a:p>
        </p:txBody>
      </p:sp>
      <p:sp>
        <p:nvSpPr>
          <p:cNvPr id="3" name="Content Placeholder 2"/>
          <p:cNvSpPr>
            <a:spLocks noGrp="1"/>
          </p:cNvSpPr>
          <p:nvPr>
            <p:ph idx="1"/>
          </p:nvPr>
        </p:nvSpPr>
        <p:spPr/>
        <p:txBody>
          <a:bodyPr>
            <a:normAutofit fontScale="85000" lnSpcReduction="20000"/>
          </a:bodyPr>
          <a:lstStyle/>
          <a:p>
            <a:pPr lvl="0"/>
            <a:r>
              <a:rPr lang="en-AU" dirty="0">
                <a:solidFill>
                  <a:srgbClr val="FF0000"/>
                </a:solidFill>
              </a:rPr>
              <a:t>The Call      </a:t>
            </a:r>
            <a:r>
              <a:rPr lang="en-AU" dirty="0"/>
              <a:t>_  Stimulus which initiates the search</a:t>
            </a:r>
          </a:p>
          <a:p>
            <a:pPr lvl="0"/>
            <a:r>
              <a:rPr lang="en-AU" dirty="0">
                <a:solidFill>
                  <a:srgbClr val="FF0000"/>
                </a:solidFill>
              </a:rPr>
              <a:t>The Search </a:t>
            </a:r>
            <a:r>
              <a:rPr lang="en-AU" dirty="0"/>
              <a:t>– Ignited by the call; sometimes difficult to 				     define</a:t>
            </a:r>
          </a:p>
          <a:p>
            <a:pPr lvl="0"/>
            <a:r>
              <a:rPr lang="en-AU" dirty="0">
                <a:solidFill>
                  <a:srgbClr val="FF0000"/>
                </a:solidFill>
              </a:rPr>
              <a:t>The Journey </a:t>
            </a:r>
            <a:r>
              <a:rPr lang="en-AU" dirty="0"/>
              <a:t>– setting off on a journey, outward and					 inward</a:t>
            </a:r>
          </a:p>
          <a:p>
            <a:pPr lvl="0"/>
            <a:r>
              <a:rPr lang="en-AU" dirty="0">
                <a:solidFill>
                  <a:srgbClr val="FF0000"/>
                </a:solidFill>
              </a:rPr>
              <a:t>The Guide(s) </a:t>
            </a:r>
            <a:r>
              <a:rPr lang="en-AU" dirty="0"/>
              <a:t>– helpers found along the way</a:t>
            </a:r>
            <a:r>
              <a:rPr lang="en-AU" dirty="0">
                <a:solidFill>
                  <a:srgbClr val="FF0000"/>
                </a:solidFill>
              </a:rPr>
              <a:t> </a:t>
            </a:r>
          </a:p>
          <a:p>
            <a:pPr lvl="0"/>
            <a:r>
              <a:rPr lang="en-AU" dirty="0">
                <a:solidFill>
                  <a:srgbClr val="FF0000"/>
                </a:solidFill>
              </a:rPr>
              <a:t>The Struggle </a:t>
            </a:r>
            <a:r>
              <a:rPr lang="en-AU" dirty="0"/>
              <a:t>– internal, seeking meaning and integrity 					  of their experience</a:t>
            </a:r>
          </a:p>
          <a:p>
            <a:pPr lvl="0"/>
            <a:r>
              <a:rPr lang="en-AU" dirty="0">
                <a:solidFill>
                  <a:srgbClr val="FF0000"/>
                </a:solidFill>
              </a:rPr>
              <a:t>The Breakthrough </a:t>
            </a:r>
            <a:r>
              <a:rPr lang="en-AU" dirty="0"/>
              <a:t>- usually gradual &amp; subtle</a:t>
            </a:r>
          </a:p>
          <a:p>
            <a:pPr lvl="0"/>
            <a:r>
              <a:rPr lang="en-AU" dirty="0">
                <a:solidFill>
                  <a:srgbClr val="FF0000"/>
                </a:solidFill>
              </a:rPr>
              <a:t>The Return </a:t>
            </a:r>
            <a:r>
              <a:rPr lang="en-AU" dirty="0"/>
              <a:t>– completing and accepting one’s self and 					connection with others</a:t>
            </a:r>
          </a:p>
          <a:p>
            <a:endParaRPr lang="en-US" dirty="0"/>
          </a:p>
        </p:txBody>
      </p:sp>
    </p:spTree>
    <p:extLst>
      <p:ext uri="{BB962C8B-B14F-4D97-AF65-F5344CB8AC3E}">
        <p14:creationId xmlns:p14="http://schemas.microsoft.com/office/powerpoint/2010/main" val="1706767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943"/>
            <a:ext cx="8229600" cy="636057"/>
          </a:xfrm>
        </p:spPr>
        <p:txBody>
          <a:bodyPr>
            <a:normAutofit fontScale="90000"/>
          </a:bodyPr>
          <a:lstStyle/>
          <a:p>
            <a:r>
              <a:rPr lang="en-AU" sz="2200" b="1" u="sng" dirty="0"/>
              <a:t>STAGES OF OUR LIFE – AS A CYCLE OF A YEAR</a:t>
            </a:r>
            <a:br>
              <a:rPr lang="en-AU" dirty="0"/>
            </a:br>
            <a:endParaRPr lang="en-US" dirty="0"/>
          </a:p>
        </p:txBody>
      </p:sp>
      <p:sp>
        <p:nvSpPr>
          <p:cNvPr id="3" name="Content Placeholder 2"/>
          <p:cNvSpPr>
            <a:spLocks noGrp="1"/>
          </p:cNvSpPr>
          <p:nvPr>
            <p:ph idx="1"/>
          </p:nvPr>
        </p:nvSpPr>
        <p:spPr>
          <a:xfrm>
            <a:off x="231422" y="584200"/>
            <a:ext cx="8229600" cy="8432800"/>
          </a:xfrm>
        </p:spPr>
        <p:txBody>
          <a:bodyPr>
            <a:noAutofit/>
          </a:bodyPr>
          <a:lstStyle/>
          <a:p>
            <a:pPr marL="0" indent="0">
              <a:buNone/>
            </a:pPr>
            <a:endParaRPr lang="en-AU" sz="2000" dirty="0"/>
          </a:p>
          <a:p>
            <a:pPr marL="0" indent="0">
              <a:buNone/>
            </a:pPr>
            <a:r>
              <a:rPr lang="en-AU" sz="2000" dirty="0"/>
              <a:t>0 – 7 years		</a:t>
            </a:r>
            <a:r>
              <a:rPr lang="en-AU" sz="2000" b="1" dirty="0"/>
              <a:t>January</a:t>
            </a:r>
            <a:r>
              <a:rPr lang="en-AU" sz="2000" dirty="0"/>
              <a:t>		cutting the first teeth</a:t>
            </a:r>
          </a:p>
          <a:p>
            <a:pPr marL="0" indent="0">
              <a:buNone/>
            </a:pPr>
            <a:r>
              <a:rPr lang="en-AU" sz="2000" dirty="0"/>
              <a:t> 8 – 14 years		</a:t>
            </a:r>
            <a:r>
              <a:rPr lang="en-AU" sz="2000" b="1" dirty="0"/>
              <a:t>February</a:t>
            </a:r>
            <a:r>
              <a:rPr lang="en-AU" sz="2000" dirty="0"/>
              <a:t>	childhood</a:t>
            </a:r>
          </a:p>
          <a:p>
            <a:pPr marL="0" indent="0">
              <a:buNone/>
            </a:pPr>
            <a:r>
              <a:rPr lang="en-AU" sz="2000" dirty="0"/>
              <a:t> 15 – 21 years	</a:t>
            </a:r>
            <a:r>
              <a:rPr lang="en-AU" sz="2000" b="1" dirty="0"/>
              <a:t>March</a:t>
            </a:r>
            <a:r>
              <a:rPr lang="en-AU" sz="2000" dirty="0"/>
              <a:t>		adolescence, teenage years</a:t>
            </a:r>
          </a:p>
          <a:p>
            <a:pPr marL="0" indent="0">
              <a:buNone/>
            </a:pPr>
            <a:r>
              <a:rPr lang="en-AU" sz="2000" dirty="0"/>
              <a:t> 22 – 28 years	</a:t>
            </a:r>
            <a:r>
              <a:rPr lang="en-AU" sz="2000" b="1" dirty="0"/>
              <a:t>April	</a:t>
            </a:r>
            <a:r>
              <a:rPr lang="en-AU" sz="2000" dirty="0"/>
              <a:t>	young adulthood</a:t>
            </a:r>
          </a:p>
          <a:p>
            <a:pPr marL="0" indent="0">
              <a:buNone/>
            </a:pPr>
            <a:r>
              <a:rPr lang="en-AU" sz="2000" dirty="0"/>
              <a:t> 29 – 35 years	</a:t>
            </a:r>
            <a:r>
              <a:rPr lang="en-AU" sz="2000" b="1" dirty="0"/>
              <a:t>May	</a:t>
            </a:r>
            <a:r>
              <a:rPr lang="en-AU" sz="2000" dirty="0"/>
              <a:t>	Saturn return; redefining self in the world, 							separate from family of origin</a:t>
            </a:r>
          </a:p>
          <a:p>
            <a:pPr marL="0" indent="0">
              <a:buNone/>
            </a:pPr>
            <a:r>
              <a:rPr lang="en-AU" sz="2000" dirty="0"/>
              <a:t>36 – 42 years		</a:t>
            </a:r>
            <a:r>
              <a:rPr lang="en-AU" sz="2000" b="1" dirty="0"/>
              <a:t>June	</a:t>
            </a:r>
            <a:r>
              <a:rPr lang="en-AU" sz="2000" dirty="0"/>
              <a:t>	virile adult</a:t>
            </a:r>
          </a:p>
          <a:p>
            <a:pPr marL="0" indent="0">
              <a:buNone/>
            </a:pPr>
            <a:r>
              <a:rPr lang="en-AU" sz="2000" dirty="0"/>
              <a:t> 43 – 49 years	</a:t>
            </a:r>
            <a:r>
              <a:rPr lang="en-AU" sz="2000" b="1" dirty="0"/>
              <a:t>July	</a:t>
            </a:r>
            <a:r>
              <a:rPr lang="en-AU" sz="2000" dirty="0"/>
              <a:t>		mid-age redefining (crises)</a:t>
            </a:r>
          </a:p>
          <a:p>
            <a:pPr marL="0" indent="0">
              <a:buNone/>
            </a:pPr>
            <a:r>
              <a:rPr lang="en-AU" sz="2000" dirty="0"/>
              <a:t> 50 – 56 years	</a:t>
            </a:r>
            <a:r>
              <a:rPr lang="en-AU" sz="2000" b="1" dirty="0"/>
              <a:t>August</a:t>
            </a:r>
            <a:r>
              <a:rPr lang="en-AU" sz="2000" dirty="0"/>
              <a:t>		height of summer, crone’s age</a:t>
            </a:r>
          </a:p>
          <a:p>
            <a:pPr marL="0" indent="0">
              <a:buNone/>
            </a:pPr>
            <a:r>
              <a:rPr lang="en-AU" sz="2000" dirty="0"/>
              <a:t>57 – 63 years		</a:t>
            </a:r>
            <a:r>
              <a:rPr lang="en-AU" sz="2000" b="1" dirty="0"/>
              <a:t>Sept	</a:t>
            </a:r>
            <a:r>
              <a:rPr lang="en-AU" sz="2000" dirty="0"/>
              <a:t>	end of summer, beginning of the harvest </a:t>
            </a:r>
          </a:p>
          <a:p>
            <a:pPr marL="0" indent="0">
              <a:buNone/>
            </a:pPr>
            <a:r>
              <a:rPr lang="en-AU" sz="2000" dirty="0"/>
              <a:t>64 – 70 years		</a:t>
            </a:r>
            <a:r>
              <a:rPr lang="en-AU" sz="2000" b="1" dirty="0"/>
              <a:t>October</a:t>
            </a:r>
            <a:r>
              <a:rPr lang="en-AU" sz="2000" dirty="0"/>
              <a:t>		harvesting of one’s life </a:t>
            </a:r>
          </a:p>
          <a:p>
            <a:pPr marL="0" indent="0">
              <a:buNone/>
            </a:pPr>
            <a:r>
              <a:rPr lang="en-AU" sz="2000" dirty="0"/>
              <a:t>71 – 77 years		</a:t>
            </a:r>
            <a:r>
              <a:rPr lang="en-AU" sz="2000" b="1" dirty="0"/>
              <a:t>November	</a:t>
            </a:r>
            <a:r>
              <a:rPr lang="en-AU" sz="2000" dirty="0"/>
              <a:t>gathering the seeds</a:t>
            </a:r>
          </a:p>
          <a:p>
            <a:pPr marL="0" indent="0">
              <a:buNone/>
            </a:pPr>
            <a:r>
              <a:rPr lang="en-AU" sz="2000" dirty="0"/>
              <a:t>78 – 84 years		</a:t>
            </a:r>
            <a:r>
              <a:rPr lang="en-AU" sz="2000" b="1" dirty="0"/>
              <a:t>December	</a:t>
            </a:r>
            <a:r>
              <a:rPr lang="en-AU" sz="2000" dirty="0"/>
              <a:t>completion of the cycle, looking towards the 							next season</a:t>
            </a:r>
          </a:p>
          <a:p>
            <a:pPr marL="0" indent="0">
              <a:buNone/>
            </a:pPr>
            <a:r>
              <a:rPr lang="en-AU" sz="2000" dirty="0"/>
              <a:t>85 + years		</a:t>
            </a:r>
            <a:r>
              <a:rPr lang="en-AU" sz="2000" b="1" dirty="0"/>
              <a:t>Jubilee Month</a:t>
            </a:r>
          </a:p>
          <a:p>
            <a:pPr marL="0" indent="0">
              <a:buNone/>
            </a:pPr>
            <a:br>
              <a:rPr lang="en-AU" sz="1600" b="1" u="sng" dirty="0"/>
            </a:br>
            <a:endParaRPr lang="en-US" sz="1600" dirty="0"/>
          </a:p>
        </p:txBody>
      </p:sp>
    </p:spTree>
    <p:extLst>
      <p:ext uri="{BB962C8B-B14F-4D97-AF65-F5344CB8AC3E}">
        <p14:creationId xmlns:p14="http://schemas.microsoft.com/office/powerpoint/2010/main" val="3268546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562"/>
          </a:xfrm>
        </p:spPr>
        <p:txBody>
          <a:bodyPr/>
          <a:lstStyle/>
          <a:p>
            <a:r>
              <a:rPr lang="en-US" sz="3600" dirty="0"/>
              <a:t>And if we all lived together?</a:t>
            </a:r>
          </a:p>
        </p:txBody>
      </p:sp>
      <p:sp>
        <p:nvSpPr>
          <p:cNvPr id="3" name="Content Placeholder 2"/>
          <p:cNvSpPr>
            <a:spLocks noGrp="1"/>
          </p:cNvSpPr>
          <p:nvPr>
            <p:ph idx="1"/>
          </p:nvPr>
        </p:nvSpPr>
        <p:spPr>
          <a:xfrm>
            <a:off x="292100" y="1066800"/>
            <a:ext cx="8229600" cy="4991100"/>
          </a:xfrm>
        </p:spPr>
        <p:txBody>
          <a:bodyPr>
            <a:normAutofit fontScale="32500" lnSpcReduction="20000"/>
          </a:bodyPr>
          <a:lstStyle/>
          <a:p>
            <a:pPr marL="0" indent="0">
              <a:buNone/>
            </a:pPr>
            <a:endParaRPr lang="en-AU" sz="6400" dirty="0"/>
          </a:p>
          <a:p>
            <a:pPr marL="1143000" indent="-1143000">
              <a:buFont typeface="+mj-lt"/>
              <a:buAutoNum type="arabicPeriod"/>
            </a:pPr>
            <a:r>
              <a:rPr lang="en-US" sz="4800" dirty="0">
                <a:solidFill>
                  <a:srgbClr val="FFFF00"/>
                </a:solidFill>
              </a:rPr>
              <a:t>(The film) - its very character and mood – its plot – holds within it a sharp rejoinder to toxic clichés. </a:t>
            </a:r>
            <a:endParaRPr lang="en-AU" sz="4800" dirty="0">
              <a:solidFill>
                <a:srgbClr val="FFFF00"/>
              </a:solidFill>
            </a:endParaRPr>
          </a:p>
          <a:p>
            <a:pPr marL="1143000" indent="-1143000">
              <a:buFont typeface="+mj-lt"/>
              <a:buAutoNum type="arabicPeriod"/>
            </a:pPr>
            <a:endParaRPr lang="en-US" sz="4800" dirty="0">
              <a:solidFill>
                <a:schemeClr val="accent4">
                  <a:lumMod val="60000"/>
                  <a:lumOff val="40000"/>
                </a:schemeClr>
              </a:solidFill>
            </a:endParaRPr>
          </a:p>
          <a:p>
            <a:pPr marL="1143000" indent="-1143000">
              <a:buFont typeface="+mj-lt"/>
              <a:buAutoNum type="arabicPeriod"/>
            </a:pPr>
            <a:r>
              <a:rPr lang="en-US" sz="4800" dirty="0">
                <a:solidFill>
                  <a:schemeClr val="accent4">
                    <a:lumMod val="60000"/>
                    <a:lumOff val="40000"/>
                  </a:schemeClr>
                </a:solidFill>
              </a:rPr>
              <a:t>There’s a scene about halfway through where one of the film’s cast of 70-somethings tries to explain – to a much younger man – that being old doesn’t mean one just "stops". Sex, ambition, desire, and one’s principles are still alive and well and still throbbing with life. The body, though, offers up daily betrayals.</a:t>
            </a:r>
            <a:r>
              <a:rPr lang="en-US" sz="4800" dirty="0"/>
              <a:t> </a:t>
            </a:r>
            <a:endParaRPr lang="en-AU" sz="4800" dirty="0"/>
          </a:p>
          <a:p>
            <a:pPr marL="1143000" indent="-1143000">
              <a:buFont typeface="+mj-lt"/>
              <a:buAutoNum type="arabicPeriod"/>
            </a:pPr>
            <a:endParaRPr lang="en-US" sz="4800" dirty="0">
              <a:solidFill>
                <a:schemeClr val="accent3">
                  <a:lumMod val="75000"/>
                </a:schemeClr>
              </a:solidFill>
            </a:endParaRPr>
          </a:p>
          <a:p>
            <a:pPr marL="1143000" indent="-1143000">
              <a:buFont typeface="+mj-lt"/>
              <a:buAutoNum type="arabicPeriod"/>
            </a:pPr>
            <a:r>
              <a:rPr lang="en-US" sz="4800" dirty="0">
                <a:solidFill>
                  <a:schemeClr val="accent3">
                    <a:lumMod val="75000"/>
                  </a:schemeClr>
                </a:solidFill>
              </a:rPr>
              <a:t>Of course, </a:t>
            </a:r>
            <a:r>
              <a:rPr lang="en-US" sz="4800" dirty="0" err="1">
                <a:solidFill>
                  <a:schemeClr val="accent3">
                    <a:lumMod val="75000"/>
                  </a:schemeClr>
                </a:solidFill>
              </a:rPr>
              <a:t>Robelin’s</a:t>
            </a:r>
            <a:r>
              <a:rPr lang="en-US" sz="4800" dirty="0">
                <a:solidFill>
                  <a:schemeClr val="accent3">
                    <a:lumMod val="75000"/>
                  </a:schemeClr>
                </a:solidFill>
              </a:rPr>
              <a:t> ironic joke here is that this communal style of living means for these five this is a kind of trip back in time. It doesn’t take too long once the five move into Jean and Annie’s large, rambling suburban pile before old feuds, frustrations and the trace elements of love affairs long soured arise</a:t>
            </a:r>
            <a:r>
              <a:rPr lang="en-US" sz="4800" dirty="0"/>
              <a:t> </a:t>
            </a:r>
            <a:endParaRPr lang="en-AU" sz="4800" dirty="0"/>
          </a:p>
          <a:p>
            <a:pPr marL="1143000" indent="-1143000">
              <a:buFont typeface="+mj-lt"/>
              <a:buAutoNum type="arabicPeriod"/>
            </a:pPr>
            <a:endParaRPr lang="en-US" sz="4800" dirty="0">
              <a:solidFill>
                <a:srgbClr val="00FFFF"/>
              </a:solidFill>
            </a:endParaRPr>
          </a:p>
          <a:p>
            <a:pPr marL="1143000" indent="-1143000">
              <a:buFont typeface="+mj-lt"/>
              <a:buAutoNum type="arabicPeriod"/>
            </a:pPr>
            <a:r>
              <a:rPr lang="en-US" sz="4800" dirty="0">
                <a:solidFill>
                  <a:srgbClr val="00FFFF"/>
                </a:solidFill>
              </a:rPr>
              <a:t>As people, they want to end their adult lives the way they began them: as independent thinkers supported by friends. They want to elect how best to depart the world. </a:t>
            </a:r>
          </a:p>
          <a:p>
            <a:pPr marL="1143000" indent="-1143000">
              <a:buFont typeface="+mj-lt"/>
              <a:buAutoNum type="arabicPeriod"/>
            </a:pPr>
            <a:r>
              <a:rPr lang="en-US" sz="4800" dirty="0">
                <a:solidFill>
                  <a:schemeClr val="bg1">
                    <a:lumMod val="75000"/>
                  </a:schemeClr>
                </a:solidFill>
              </a:rPr>
              <a:t>….. our very essence, may mature but never truly grow old. I’m not sure if that’s true or wise, but if it is, it’s something to look forward to, no? </a:t>
            </a:r>
            <a:endParaRPr lang="en-AU" sz="4800" dirty="0">
              <a:solidFill>
                <a:schemeClr val="bg1">
                  <a:lumMod val="75000"/>
                </a:schemeClr>
              </a:solidFill>
            </a:endParaRPr>
          </a:p>
          <a:p>
            <a:pPr marL="0" indent="0">
              <a:buNone/>
            </a:pPr>
            <a:endParaRPr lang="en-US" sz="4800" dirty="0"/>
          </a:p>
        </p:txBody>
      </p:sp>
    </p:spTree>
    <p:extLst>
      <p:ext uri="{BB962C8B-B14F-4D97-AF65-F5344CB8AC3E}">
        <p14:creationId xmlns:p14="http://schemas.microsoft.com/office/powerpoint/2010/main" val="3013168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Life is addressing to you</a:t>
            </a:r>
          </a:p>
        </p:txBody>
      </p:sp>
      <p:sp>
        <p:nvSpPr>
          <p:cNvPr id="3" name="Content Placeholder 2"/>
          <p:cNvSpPr>
            <a:spLocks noGrp="1"/>
          </p:cNvSpPr>
          <p:nvPr>
            <p:ph idx="1"/>
          </p:nvPr>
        </p:nvSpPr>
        <p:spPr/>
        <p:txBody>
          <a:bodyPr>
            <a:normAutofit/>
          </a:bodyPr>
          <a:lstStyle/>
          <a:p>
            <a:r>
              <a:rPr lang="en-US" sz="2400" i="1" dirty="0"/>
              <a:t>If I were to die now, what would I most regret not having done? </a:t>
            </a:r>
          </a:p>
          <a:p>
            <a:r>
              <a:rPr lang="en-US" sz="2400" i="1" dirty="0"/>
              <a:t>What remains incomplete in my life?</a:t>
            </a:r>
          </a:p>
          <a:p>
            <a:pPr marL="3657600" lvl="8" indent="0">
              <a:buNone/>
            </a:pPr>
            <a:r>
              <a:rPr lang="en-US" sz="1400" dirty="0" err="1"/>
              <a:t>Schachter-Shalomi</a:t>
            </a:r>
            <a:endParaRPr lang="en-US" sz="1400" dirty="0"/>
          </a:p>
          <a:p>
            <a:pPr marL="3657600" lvl="8" indent="0">
              <a:buNone/>
            </a:pPr>
            <a:endParaRPr lang="en-US" sz="1400" i="1" dirty="0"/>
          </a:p>
          <a:p>
            <a:pPr marL="571500" indent="-457200"/>
            <a:r>
              <a:rPr lang="en-US" sz="2600" i="1" dirty="0"/>
              <a:t>Have I given and received love?</a:t>
            </a:r>
          </a:p>
          <a:p>
            <a:pPr marL="571500" indent="-457200"/>
            <a:r>
              <a:rPr lang="en-US" sz="2600" i="1" dirty="0"/>
              <a:t>Did I find my voice?</a:t>
            </a:r>
          </a:p>
          <a:p>
            <a:pPr marL="571500" indent="-457200"/>
            <a:r>
              <a:rPr lang="en-US" sz="2600" i="1" dirty="0"/>
              <a:t>Did I make a difference?</a:t>
            </a:r>
          </a:p>
          <a:p>
            <a:pPr marL="114300" indent="0">
              <a:lnSpc>
                <a:spcPts val="1520"/>
              </a:lnSpc>
              <a:buNone/>
            </a:pPr>
            <a:r>
              <a:rPr lang="en-US" sz="2600" i="1" dirty="0"/>
              <a:t>								</a:t>
            </a:r>
            <a:r>
              <a:rPr lang="en-US" sz="1400" dirty="0"/>
              <a:t>Elizabeth </a:t>
            </a:r>
            <a:r>
              <a:rPr lang="en-US" sz="1400" dirty="0" err="1"/>
              <a:t>Kubler</a:t>
            </a:r>
            <a:r>
              <a:rPr lang="en-US" sz="1400" dirty="0"/>
              <a:t>-Ross</a:t>
            </a:r>
          </a:p>
          <a:p>
            <a:pPr marL="114300" indent="0">
              <a:lnSpc>
                <a:spcPts val="1520"/>
              </a:lnSpc>
              <a:buNone/>
            </a:pPr>
            <a:endParaRPr lang="en-US" sz="1400" dirty="0"/>
          </a:p>
        </p:txBody>
      </p:sp>
    </p:spTree>
    <p:extLst>
      <p:ext uri="{BB962C8B-B14F-4D97-AF65-F5344CB8AC3E}">
        <p14:creationId xmlns:p14="http://schemas.microsoft.com/office/powerpoint/2010/main" val="290633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needed for wholeness and balance?</a:t>
            </a:r>
          </a:p>
        </p:txBody>
      </p:sp>
      <p:sp>
        <p:nvSpPr>
          <p:cNvPr id="3" name="Content Placeholder 2"/>
          <p:cNvSpPr>
            <a:spLocks noGrp="1"/>
          </p:cNvSpPr>
          <p:nvPr>
            <p:ph idx="1"/>
          </p:nvPr>
        </p:nvSpPr>
        <p:spPr>
          <a:xfrm>
            <a:off x="457200" y="1600200"/>
            <a:ext cx="8229600" cy="5080851"/>
          </a:xfrm>
        </p:spPr>
        <p:txBody>
          <a:bodyPr>
            <a:normAutofit fontScale="85000" lnSpcReduction="10000"/>
          </a:bodyPr>
          <a:lstStyle/>
          <a:p>
            <a:pPr marL="0" indent="0">
              <a:buNone/>
            </a:pPr>
            <a:r>
              <a:rPr lang="en-US" dirty="0"/>
              <a:t>A shaman or medicine-man would ask you one of these questions if you said you had become dispirited: </a:t>
            </a:r>
          </a:p>
          <a:p>
            <a:pPr marL="571500" indent="-457200">
              <a:lnSpc>
                <a:spcPct val="150000"/>
              </a:lnSpc>
            </a:pPr>
            <a:r>
              <a:rPr lang="en-US" sz="3000" i="1" dirty="0"/>
              <a:t>When did you stop singing?</a:t>
            </a:r>
          </a:p>
          <a:p>
            <a:pPr marL="571500" indent="-457200">
              <a:lnSpc>
                <a:spcPct val="150000"/>
              </a:lnSpc>
            </a:pPr>
            <a:r>
              <a:rPr lang="en-US" sz="3000" i="1" dirty="0"/>
              <a:t>When did you stop dancing?</a:t>
            </a:r>
          </a:p>
          <a:p>
            <a:pPr marL="571500" indent="-457200">
              <a:lnSpc>
                <a:spcPct val="150000"/>
              </a:lnSpc>
            </a:pPr>
            <a:r>
              <a:rPr lang="en-US" sz="3000" i="1" dirty="0"/>
              <a:t>When did you stop being enchanted by stories, especially, your life story?</a:t>
            </a:r>
          </a:p>
          <a:p>
            <a:pPr marL="571500" indent="-457200">
              <a:lnSpc>
                <a:spcPct val="150000"/>
              </a:lnSpc>
            </a:pPr>
            <a:r>
              <a:rPr lang="en-US" sz="3000" i="1" dirty="0"/>
              <a:t>When did you stop being comforted by the sweet territory of silence?</a:t>
            </a:r>
          </a:p>
          <a:p>
            <a:pPr marL="3657600" lvl="8" indent="0">
              <a:lnSpc>
                <a:spcPct val="150000"/>
              </a:lnSpc>
              <a:buNone/>
            </a:pPr>
            <a:r>
              <a:rPr lang="en-US" sz="1500" dirty="0"/>
              <a:t>From Angeles </a:t>
            </a:r>
            <a:r>
              <a:rPr lang="en-US" sz="1500" dirty="0" err="1"/>
              <a:t>Arien</a:t>
            </a:r>
            <a:endParaRPr lang="en-US" sz="1500" dirty="0"/>
          </a:p>
          <a:p>
            <a:pPr marL="571500" indent="-457200">
              <a:lnSpc>
                <a:spcPct val="150000"/>
              </a:lnSpc>
            </a:pPr>
            <a:endParaRPr lang="en-US" sz="3000" i="1" dirty="0"/>
          </a:p>
          <a:p>
            <a:pPr marL="571500" indent="-457200">
              <a:lnSpc>
                <a:spcPct val="150000"/>
              </a:lnSpc>
            </a:pPr>
            <a:endParaRPr lang="en-US" sz="3000" i="1" dirty="0"/>
          </a:p>
          <a:p>
            <a:pPr marL="114300" indent="0">
              <a:lnSpc>
                <a:spcPts val="1520"/>
              </a:lnSpc>
              <a:buNone/>
            </a:pPr>
            <a:endParaRPr lang="en-US" dirty="0"/>
          </a:p>
          <a:p>
            <a:pPr marL="0" indent="0">
              <a:buNone/>
            </a:pPr>
            <a:endParaRPr lang="en-US" dirty="0"/>
          </a:p>
        </p:txBody>
      </p:sp>
    </p:spTree>
    <p:extLst>
      <p:ext uri="{BB962C8B-B14F-4D97-AF65-F5344CB8AC3E}">
        <p14:creationId xmlns:p14="http://schemas.microsoft.com/office/powerpoint/2010/main" val="1645649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862"/>
          </a:xfrm>
        </p:spPr>
        <p:txBody>
          <a:bodyPr/>
          <a:lstStyle/>
          <a:p>
            <a:r>
              <a:rPr lang="en-US" sz="3200" dirty="0"/>
              <a:t>A definition of an elder &amp; </a:t>
            </a:r>
            <a:r>
              <a:rPr lang="en-US" sz="3200" dirty="0" err="1"/>
              <a:t>eldering</a:t>
            </a:r>
            <a:endParaRPr lang="en-US" sz="3200" dirty="0"/>
          </a:p>
        </p:txBody>
      </p:sp>
      <p:sp>
        <p:nvSpPr>
          <p:cNvPr id="3" name="Content Placeholder 2"/>
          <p:cNvSpPr>
            <a:spLocks noGrp="1"/>
          </p:cNvSpPr>
          <p:nvPr>
            <p:ph idx="1"/>
          </p:nvPr>
        </p:nvSpPr>
        <p:spPr>
          <a:xfrm>
            <a:off x="457200" y="1079501"/>
            <a:ext cx="8229600" cy="4889500"/>
          </a:xfrm>
        </p:spPr>
        <p:txBody>
          <a:bodyPr>
            <a:normAutofit fontScale="70000" lnSpcReduction="20000"/>
          </a:bodyPr>
          <a:lstStyle/>
          <a:p>
            <a:r>
              <a:rPr lang="en-AU" dirty="0"/>
              <a:t>An Elder is a person who is still growing, still a learner, still with potential, and whose life continues to have within it promise for, and connection to the future. </a:t>
            </a:r>
          </a:p>
          <a:p>
            <a:pPr marL="0" indent="0">
              <a:buNone/>
            </a:pPr>
            <a:r>
              <a:rPr lang="en-AU" dirty="0"/>
              <a:t> </a:t>
            </a:r>
          </a:p>
          <a:p>
            <a:r>
              <a:rPr lang="en-AU" dirty="0"/>
              <a:t>	An Elder is still in pursuit of happiness, joy and pleasure, and her or his </a:t>
            </a:r>
            <a:r>
              <a:rPr lang="en-AU" dirty="0" err="1"/>
              <a:t>birthright</a:t>
            </a:r>
            <a:r>
              <a:rPr lang="en-AU" dirty="0"/>
              <a:t> to these remains intact.</a:t>
            </a:r>
          </a:p>
          <a:p>
            <a:pPr marL="0" indent="0">
              <a:buNone/>
            </a:pPr>
            <a:r>
              <a:rPr lang="en-AU" dirty="0"/>
              <a:t> </a:t>
            </a:r>
          </a:p>
          <a:p>
            <a:r>
              <a:rPr lang="en-AU" dirty="0"/>
              <a:t>	Moreover, an Elder is a person who deserves respect and honour and whose work it is to synthesise wisdom from the long life experience and formulate this into a legacy for future generations.</a:t>
            </a:r>
          </a:p>
          <a:p>
            <a:pPr marL="400050" lvl="1" indent="0">
              <a:buNone/>
            </a:pPr>
            <a:r>
              <a:rPr lang="en-AU" sz="1700" dirty="0"/>
              <a:t>													The Live Oak Project©</a:t>
            </a:r>
          </a:p>
          <a:p>
            <a:pPr marL="400050" lvl="1" indent="0">
              <a:buNone/>
            </a:pPr>
            <a:endParaRPr lang="en-AU" sz="1700" dirty="0"/>
          </a:p>
          <a:p>
            <a:pPr marL="0" indent="0">
              <a:buNone/>
            </a:pPr>
            <a:r>
              <a:rPr lang="en-AU" b="1" dirty="0" err="1"/>
              <a:t>Eldering</a:t>
            </a:r>
            <a:endParaRPr lang="en-AU" dirty="0"/>
          </a:p>
          <a:p>
            <a:pPr marL="0" indent="0">
              <a:buNone/>
            </a:pPr>
            <a:r>
              <a:rPr lang="en-AU" dirty="0"/>
              <a:t> </a:t>
            </a:r>
          </a:p>
          <a:p>
            <a:r>
              <a:rPr lang="en-AU" dirty="0" err="1"/>
              <a:t>Eldering</a:t>
            </a:r>
            <a:r>
              <a:rPr lang="en-AU" dirty="0"/>
              <a:t> connotes process, change, movement. It is a state of growth and evolution, a process with endless possibilities.</a:t>
            </a:r>
          </a:p>
          <a:p>
            <a:pPr marL="400050" lvl="1" indent="0">
              <a:buNone/>
            </a:pPr>
            <a:endParaRPr lang="en-AU" sz="1700" dirty="0"/>
          </a:p>
          <a:p>
            <a:endParaRPr lang="en-US" dirty="0"/>
          </a:p>
        </p:txBody>
      </p:sp>
    </p:spTree>
    <p:extLst>
      <p:ext uri="{BB962C8B-B14F-4D97-AF65-F5344CB8AC3E}">
        <p14:creationId xmlns:p14="http://schemas.microsoft.com/office/powerpoint/2010/main" val="3550162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Five Regrets</a:t>
            </a:r>
          </a:p>
        </p:txBody>
      </p:sp>
      <p:sp>
        <p:nvSpPr>
          <p:cNvPr id="3" name="Content Placeholder 2"/>
          <p:cNvSpPr>
            <a:spLocks noGrp="1"/>
          </p:cNvSpPr>
          <p:nvPr>
            <p:ph idx="1"/>
          </p:nvPr>
        </p:nvSpPr>
        <p:spPr/>
        <p:txBody>
          <a:bodyPr>
            <a:normAutofit fontScale="25000" lnSpcReduction="20000"/>
          </a:bodyPr>
          <a:lstStyle/>
          <a:p>
            <a:pPr marL="0" indent="0">
              <a:buNone/>
            </a:pPr>
            <a:endParaRPr lang="en-AU" sz="5600" dirty="0"/>
          </a:p>
          <a:p>
            <a:pPr marL="0" indent="0">
              <a:buNone/>
            </a:pPr>
            <a:r>
              <a:rPr lang="en-US" sz="6400" b="1" dirty="0"/>
              <a:t>1. I wish I'd had the courage to live a life true to myself, not the life others expected of me.</a:t>
            </a:r>
            <a:endParaRPr lang="en-AU" sz="6400" dirty="0"/>
          </a:p>
          <a:p>
            <a:pPr marL="0" indent="0">
              <a:buNone/>
            </a:pPr>
            <a:r>
              <a:rPr lang="en-US" sz="5600" b="1" dirty="0"/>
              <a:t> </a:t>
            </a:r>
            <a:endParaRPr lang="en-AU" sz="5600" dirty="0"/>
          </a:p>
          <a:p>
            <a:pPr marL="0" indent="0">
              <a:buNone/>
            </a:pPr>
            <a:r>
              <a:rPr lang="en-US" sz="5600" dirty="0"/>
              <a:t>Most people had not </a:t>
            </a:r>
            <a:r>
              <a:rPr lang="en-US" sz="5600" dirty="0" err="1"/>
              <a:t>honoured</a:t>
            </a:r>
            <a:r>
              <a:rPr lang="en-US" sz="5600" dirty="0"/>
              <a:t> even a half of their dreams and had to die knowing that it was due to choices they had made, or not made. </a:t>
            </a:r>
            <a:endParaRPr lang="en-AU" sz="5600" dirty="0"/>
          </a:p>
          <a:p>
            <a:pPr marL="0" indent="0">
              <a:buNone/>
            </a:pPr>
            <a:r>
              <a:rPr lang="en-US" sz="5600" dirty="0"/>
              <a:t> </a:t>
            </a:r>
            <a:endParaRPr lang="en-AU" sz="5600" dirty="0"/>
          </a:p>
          <a:p>
            <a:pPr marL="0" indent="0">
              <a:buNone/>
            </a:pPr>
            <a:r>
              <a:rPr lang="en-US" sz="6400" b="1" dirty="0"/>
              <a:t>2. I wish I didn't work so hard</a:t>
            </a:r>
            <a:endParaRPr lang="en-AU" sz="6400" dirty="0"/>
          </a:p>
          <a:p>
            <a:pPr marL="0" indent="0">
              <a:buNone/>
            </a:pPr>
            <a:r>
              <a:rPr lang="en-US" sz="5600" b="1" dirty="0"/>
              <a:t> </a:t>
            </a:r>
            <a:endParaRPr lang="en-AU" sz="5600" dirty="0"/>
          </a:p>
          <a:p>
            <a:pPr marL="0" indent="0">
              <a:buNone/>
            </a:pPr>
            <a:r>
              <a:rPr lang="en-US" sz="5600" dirty="0"/>
              <a:t>All of the men I nursed deeply regretted spending so much of their lives on the treadmill of a work existence. </a:t>
            </a:r>
            <a:endParaRPr lang="en-AU" sz="5600" dirty="0"/>
          </a:p>
          <a:p>
            <a:pPr marL="0" indent="0">
              <a:buNone/>
            </a:pPr>
            <a:r>
              <a:rPr lang="en-US" sz="5600" dirty="0"/>
              <a:t> </a:t>
            </a:r>
            <a:endParaRPr lang="en-AU" sz="5600" dirty="0"/>
          </a:p>
          <a:p>
            <a:pPr marL="0" indent="0">
              <a:buNone/>
            </a:pPr>
            <a:r>
              <a:rPr lang="en-US" sz="6400" b="1" dirty="0"/>
              <a:t>3. I wish I'd had the courage to express my feelings</a:t>
            </a:r>
            <a:endParaRPr lang="en-AU" sz="6400" dirty="0"/>
          </a:p>
          <a:p>
            <a:pPr marL="0" indent="0">
              <a:buNone/>
            </a:pPr>
            <a:r>
              <a:rPr lang="en-US" sz="6400" b="1" dirty="0"/>
              <a:t> </a:t>
            </a:r>
            <a:r>
              <a:rPr lang="en-US" sz="5600" dirty="0"/>
              <a:t> </a:t>
            </a:r>
            <a:endParaRPr lang="en-AU" sz="5600" dirty="0"/>
          </a:p>
          <a:p>
            <a:pPr marL="0" indent="0">
              <a:buNone/>
            </a:pPr>
            <a:r>
              <a:rPr lang="en-US" sz="6400" b="1" dirty="0"/>
              <a:t>4. I wish I had stayed in touch with my friends</a:t>
            </a:r>
            <a:endParaRPr lang="en-AU" sz="6400" dirty="0"/>
          </a:p>
          <a:p>
            <a:pPr marL="0" indent="0">
              <a:buNone/>
            </a:pPr>
            <a:endParaRPr lang="en-AU" sz="5600" dirty="0"/>
          </a:p>
          <a:p>
            <a:pPr marL="0" indent="0">
              <a:buNone/>
            </a:pPr>
            <a:r>
              <a:rPr lang="en-US" sz="6400" dirty="0"/>
              <a:t> </a:t>
            </a:r>
            <a:r>
              <a:rPr lang="en-US" sz="6400" b="1" dirty="0"/>
              <a:t>5. I wish that I had let myself be happier</a:t>
            </a:r>
            <a:endParaRPr lang="en-AU" sz="6400" dirty="0"/>
          </a:p>
          <a:p>
            <a:pPr marL="0" indent="0">
              <a:buNone/>
            </a:pPr>
            <a:r>
              <a:rPr lang="en-US" sz="5600" b="1" dirty="0"/>
              <a:t> </a:t>
            </a:r>
            <a:endParaRPr lang="en-AU" sz="5600" dirty="0"/>
          </a:p>
          <a:p>
            <a:pPr marL="0" indent="0">
              <a:buNone/>
            </a:pPr>
            <a:r>
              <a:rPr lang="en-US" sz="5600" dirty="0"/>
              <a:t>Many did not realize until the end that</a:t>
            </a:r>
            <a:r>
              <a:rPr lang="en-AU" sz="5600" dirty="0"/>
              <a:t> </a:t>
            </a:r>
            <a:r>
              <a:rPr lang="en-US" sz="5600" dirty="0"/>
              <a:t>happiness is a choice. They had stayed stuck in old patterns and habits. The so-called 'comfort' of familiarity overflowed into their emotions, as well as their physical lives. Fear of change had them pretending to others, and to their selves, that they were content. When deep within, they longed to laugh properly and have silliness in their life again. </a:t>
            </a:r>
            <a:endParaRPr lang="en-AU" sz="5600" dirty="0"/>
          </a:p>
          <a:p>
            <a:pPr marL="0" indent="0">
              <a:buNone/>
            </a:pPr>
            <a:r>
              <a:rPr lang="en-US" sz="5600" dirty="0"/>
              <a:t> </a:t>
            </a:r>
            <a:endParaRPr lang="en-AU" sz="5600" dirty="0"/>
          </a:p>
          <a:p>
            <a:pPr marL="0" indent="0">
              <a:buNone/>
            </a:pPr>
            <a:br>
              <a:rPr lang="en-AU" sz="5600" b="1" dirty="0"/>
            </a:br>
            <a:r>
              <a:rPr lang="en-AU" sz="5600" b="1" dirty="0"/>
              <a:t> </a:t>
            </a:r>
            <a:endParaRPr lang="en-AU" sz="5600" dirty="0"/>
          </a:p>
          <a:p>
            <a:pPr marL="0" indent="0">
              <a:buNone/>
            </a:pPr>
            <a:endParaRPr lang="en-US" dirty="0"/>
          </a:p>
        </p:txBody>
      </p:sp>
    </p:spTree>
    <p:extLst>
      <p:ext uri="{BB962C8B-B14F-4D97-AF65-F5344CB8AC3E}">
        <p14:creationId xmlns:p14="http://schemas.microsoft.com/office/powerpoint/2010/main" val="2100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8962"/>
          </a:xfrm>
        </p:spPr>
        <p:txBody>
          <a:bodyPr/>
          <a:lstStyle/>
          <a:p>
            <a:r>
              <a:rPr lang="en-US" sz="3200" dirty="0"/>
              <a:t>Discussion 	Q’s for Get Low</a:t>
            </a:r>
          </a:p>
        </p:txBody>
      </p:sp>
      <p:sp>
        <p:nvSpPr>
          <p:cNvPr id="3" name="Content Placeholder 2"/>
          <p:cNvSpPr>
            <a:spLocks noGrp="1"/>
          </p:cNvSpPr>
          <p:nvPr>
            <p:ph idx="1"/>
          </p:nvPr>
        </p:nvSpPr>
        <p:spPr>
          <a:xfrm>
            <a:off x="457200" y="863600"/>
            <a:ext cx="8229600" cy="6096000"/>
          </a:xfrm>
        </p:spPr>
        <p:txBody>
          <a:bodyPr>
            <a:noAutofit/>
          </a:bodyPr>
          <a:lstStyle/>
          <a:p>
            <a:pPr marL="0" lvl="0" indent="0">
              <a:buNone/>
            </a:pPr>
            <a:r>
              <a:rPr lang="en-US" sz="1200" i="1" dirty="0"/>
              <a:t>1.	“I built my own jail and put myself in it. And I stayed in it for 40 goddamn years. No wife. No kids. No friends. No nothing. No grandchildren. I wouldn’t even know how to hold a baby. You hear me? Forty years. Now, that’s not enough?”  </a:t>
            </a:r>
            <a:r>
              <a:rPr lang="en-US" sz="1200" dirty="0"/>
              <a:t>Felix</a:t>
            </a:r>
            <a:endParaRPr lang="en-AU" sz="1200" dirty="0"/>
          </a:p>
          <a:p>
            <a:pPr marL="0" indent="0">
              <a:buNone/>
            </a:pPr>
            <a:endParaRPr lang="en-US" sz="1200" i="1" dirty="0"/>
          </a:p>
          <a:p>
            <a:pPr marL="0" indent="0">
              <a:buNone/>
            </a:pPr>
            <a:r>
              <a:rPr lang="en-US" sz="1200" i="1" dirty="0"/>
              <a:t>“You know it’s not.”</a:t>
            </a:r>
            <a:r>
              <a:rPr lang="en-US" sz="1200" dirty="0"/>
              <a:t>  Rev Charlie Jackson</a:t>
            </a:r>
            <a:r>
              <a:rPr lang="en-US" sz="1200" i="1" dirty="0"/>
              <a:t> </a:t>
            </a:r>
            <a:endParaRPr lang="en-AU" sz="1200" dirty="0"/>
          </a:p>
          <a:p>
            <a:pPr marL="0" lvl="0" indent="0">
              <a:buNone/>
            </a:pPr>
            <a:endParaRPr lang="en-US" sz="1200" dirty="0"/>
          </a:p>
          <a:p>
            <a:r>
              <a:rPr lang="en-US" sz="1200" dirty="0"/>
              <a:t>To what extent do you </a:t>
            </a:r>
            <a:r>
              <a:rPr lang="en-US" sz="1200" dirty="0" err="1"/>
              <a:t>empathise</a:t>
            </a:r>
            <a:r>
              <a:rPr lang="en-US" sz="1200" dirty="0"/>
              <a:t> with Felix’s decision to isolate himself for 40 years? </a:t>
            </a:r>
            <a:endParaRPr lang="en-AU" sz="1200" dirty="0"/>
          </a:p>
          <a:p>
            <a:r>
              <a:rPr lang="en-US" sz="1200" dirty="0"/>
              <a:t>What does he think he is achieving through his self-imposed exile? </a:t>
            </a:r>
            <a:endParaRPr lang="en-AU" sz="1200" dirty="0"/>
          </a:p>
          <a:p>
            <a:r>
              <a:rPr lang="en-US" sz="1200" dirty="0"/>
              <a:t>Why does Charlie think differently?</a:t>
            </a:r>
            <a:endParaRPr lang="en-AU" sz="1200" dirty="0"/>
          </a:p>
          <a:p>
            <a:r>
              <a:rPr lang="en-US" sz="1200" dirty="0"/>
              <a:t>Charlie doesn’t think it’s enough. Does Felix really think it is?</a:t>
            </a:r>
            <a:endParaRPr lang="en-AU" sz="1200" dirty="0"/>
          </a:p>
          <a:p>
            <a:pPr marL="0" indent="0">
              <a:buNone/>
            </a:pPr>
            <a:r>
              <a:rPr lang="en-US" sz="1200" dirty="0"/>
              <a:t> </a:t>
            </a:r>
            <a:endParaRPr lang="en-AU" sz="1200" dirty="0"/>
          </a:p>
          <a:p>
            <a:pPr marL="228600" lvl="0" indent="-228600">
              <a:buAutoNum type="arabicPeriod" startAt="2"/>
            </a:pPr>
            <a:r>
              <a:rPr lang="en-US" sz="1200" i="1" dirty="0"/>
              <a:t>“There’s alive and there’s dead. And there’s a worse place in between them that I hope you never know </a:t>
            </a:r>
            <a:r>
              <a:rPr lang="en-US" sz="1200" i="1" dirty="0" err="1"/>
              <a:t>nothin</a:t>
            </a:r>
            <a:r>
              <a:rPr lang="en-US" sz="1200" i="1" dirty="0"/>
              <a:t>’ about”</a:t>
            </a:r>
            <a:r>
              <a:rPr lang="en-US" sz="1200" dirty="0"/>
              <a:t> </a:t>
            </a:r>
          </a:p>
          <a:p>
            <a:pPr marL="0" lvl="0" indent="0">
              <a:buNone/>
            </a:pPr>
            <a:r>
              <a:rPr lang="en-US" sz="1200" dirty="0"/>
              <a:t> </a:t>
            </a:r>
            <a:endParaRPr lang="en-AU" sz="1200" dirty="0"/>
          </a:p>
          <a:p>
            <a:r>
              <a:rPr lang="en-US" sz="1200" dirty="0"/>
              <a:t>What does Felix mean? </a:t>
            </a:r>
            <a:endParaRPr lang="en-AU" sz="1200" dirty="0"/>
          </a:p>
          <a:p>
            <a:r>
              <a:rPr lang="en-US" sz="1200" dirty="0"/>
              <a:t>Is this feeling something with which you have ever been able to identify?</a:t>
            </a:r>
            <a:endParaRPr lang="en-AU" sz="1200" dirty="0"/>
          </a:p>
          <a:p>
            <a:pPr marL="0" indent="0">
              <a:buNone/>
            </a:pPr>
            <a:r>
              <a:rPr lang="en-US" sz="1200" dirty="0"/>
              <a:t> </a:t>
            </a:r>
            <a:endParaRPr lang="en-AU" sz="1200" dirty="0"/>
          </a:p>
          <a:p>
            <a:pPr marL="0" lvl="0" indent="0">
              <a:buNone/>
            </a:pPr>
            <a:r>
              <a:rPr lang="en-US" sz="1200" i="1" dirty="0"/>
              <a:t>3.	“I did something I’m ashamed of – something I could never fix…I didn’t want forgiveness. No. I needed to hold onto what I did, to be sick from it every day of my life…. I would like forgiveness now, if possible. And then, I don’t mind dying for real next time. But please forgive me. ” – </a:t>
            </a:r>
            <a:r>
              <a:rPr lang="en-US" sz="1200" dirty="0"/>
              <a:t>Felix</a:t>
            </a:r>
            <a:endParaRPr lang="en-AU" sz="1200" dirty="0"/>
          </a:p>
          <a:p>
            <a:pPr marL="0" indent="0">
              <a:buNone/>
            </a:pPr>
            <a:r>
              <a:rPr lang="en-US" sz="1200" i="1" dirty="0"/>
              <a:t> </a:t>
            </a:r>
            <a:endParaRPr lang="en-AU" sz="1200" dirty="0"/>
          </a:p>
          <a:p>
            <a:r>
              <a:rPr lang="en-US" sz="1200" dirty="0"/>
              <a:t>Why didn’t Felix want forgiveness? </a:t>
            </a:r>
            <a:endParaRPr lang="en-AU" sz="1200" dirty="0"/>
          </a:p>
          <a:p>
            <a:r>
              <a:rPr lang="en-US" sz="1200" dirty="0"/>
              <a:t>Do you have situations/people in your life, whom you don’t want to forgive? Are there things for which you don’t want to forgive yourself? </a:t>
            </a:r>
            <a:endParaRPr lang="en-AU" sz="1200" dirty="0"/>
          </a:p>
          <a:p>
            <a:r>
              <a:rPr lang="en-US" sz="1200" dirty="0"/>
              <a:t>What are the effects of locking oneself into that position?</a:t>
            </a:r>
            <a:endParaRPr lang="en-AU" sz="1200" dirty="0"/>
          </a:p>
          <a:p>
            <a:r>
              <a:rPr lang="en-US" sz="1200" dirty="0"/>
              <a:t>How do Felix’s views of forgiveness change? Why? </a:t>
            </a:r>
            <a:endParaRPr lang="en-AU" sz="1200" dirty="0"/>
          </a:p>
          <a:p>
            <a:r>
              <a:rPr lang="en-US" sz="1200" dirty="0"/>
              <a:t>To what extent do you think Felix understands the true nature of forgiveness by the end?</a:t>
            </a:r>
            <a:endParaRPr lang="en-AU" sz="1200" dirty="0"/>
          </a:p>
          <a:p>
            <a:pPr marL="0" indent="0">
              <a:buNone/>
            </a:pPr>
            <a:r>
              <a:rPr lang="en-US" sz="1200" dirty="0"/>
              <a:t> </a:t>
            </a:r>
            <a:endParaRPr lang="en-AU" sz="1200" dirty="0"/>
          </a:p>
          <a:p>
            <a:pPr marL="514350" indent="-514350">
              <a:buAutoNum type="arabicPeriod" startAt="4"/>
            </a:pPr>
            <a:r>
              <a:rPr lang="en-US" sz="1200" dirty="0"/>
              <a:t>What finally makes Felix come out of isolation and conceive the idea of a living funeral? </a:t>
            </a:r>
          </a:p>
          <a:p>
            <a:r>
              <a:rPr lang="en-US" sz="1200" dirty="0"/>
              <a:t>He says he wants to hear the stories being told about him. What do you think he really wants?</a:t>
            </a:r>
            <a:endParaRPr lang="en-AU" sz="1200" dirty="0"/>
          </a:p>
          <a:p>
            <a:endParaRPr lang="en-US" sz="1200" dirty="0"/>
          </a:p>
        </p:txBody>
      </p:sp>
    </p:spTree>
    <p:extLst>
      <p:ext uri="{BB962C8B-B14F-4D97-AF65-F5344CB8AC3E}">
        <p14:creationId xmlns:p14="http://schemas.microsoft.com/office/powerpoint/2010/main" val="3511250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562"/>
          </a:xfrm>
        </p:spPr>
        <p:txBody>
          <a:bodyPr>
            <a:normAutofit fontScale="90000"/>
          </a:bodyPr>
          <a:lstStyle/>
          <a:p>
            <a:r>
              <a:rPr lang="en-US" sz="1800" b="1" dirty="0"/>
              <a:t>Lessons life taught me</a:t>
            </a:r>
            <a:br>
              <a:rPr lang="en-AU" sz="1800" dirty="0"/>
            </a:br>
            <a:r>
              <a:rPr lang="en-US" sz="1800" b="1" dirty="0"/>
              <a:t>Written by Regina Brett, 90 years old</a:t>
            </a:r>
            <a:br>
              <a:rPr lang="en-AU" sz="1800" dirty="0"/>
            </a:br>
            <a:endParaRPr lang="en-US" sz="1800" dirty="0"/>
          </a:p>
        </p:txBody>
      </p:sp>
      <p:sp>
        <p:nvSpPr>
          <p:cNvPr id="3" name="Content Placeholder 2"/>
          <p:cNvSpPr>
            <a:spLocks noGrp="1"/>
          </p:cNvSpPr>
          <p:nvPr>
            <p:ph idx="1"/>
          </p:nvPr>
        </p:nvSpPr>
        <p:spPr>
          <a:xfrm>
            <a:off x="457200" y="939800"/>
            <a:ext cx="8229600" cy="6286500"/>
          </a:xfrm>
        </p:spPr>
        <p:txBody>
          <a:bodyPr numCol="2">
            <a:noAutofit/>
          </a:bodyPr>
          <a:lstStyle/>
          <a:p>
            <a:r>
              <a:rPr lang="en-AU" sz="1000" dirty="0"/>
              <a:t>1. Life isn't fair, but it's still good. </a:t>
            </a:r>
          </a:p>
          <a:p>
            <a:r>
              <a:rPr lang="en-AU" sz="1000" dirty="0"/>
              <a:t>2. When in doubt, just take the next small step. </a:t>
            </a:r>
          </a:p>
          <a:p>
            <a:r>
              <a:rPr lang="en-AU" sz="1000" dirty="0"/>
              <a:t>3. Life is too short to waste time hating anyone. </a:t>
            </a:r>
          </a:p>
          <a:p>
            <a:r>
              <a:rPr lang="en-AU" sz="1000" dirty="0"/>
              <a:t>4. Your job won't take care of you when you are sick. Your friends and parents will. Stay in touch. </a:t>
            </a:r>
          </a:p>
          <a:p>
            <a:r>
              <a:rPr lang="en-AU" sz="1000" dirty="0"/>
              <a:t>5. Pay off your credit cards every month. </a:t>
            </a:r>
          </a:p>
          <a:p>
            <a:r>
              <a:rPr lang="en-AU" sz="1000" dirty="0"/>
              <a:t>6. You don't have to win every argument. Agree to disagree. </a:t>
            </a:r>
          </a:p>
          <a:p>
            <a:r>
              <a:rPr lang="en-AU" sz="1000" dirty="0"/>
              <a:t>7. Cry with someone. It's more healing than crying alone. </a:t>
            </a:r>
          </a:p>
          <a:p>
            <a:r>
              <a:rPr lang="en-AU" sz="1000" dirty="0"/>
              <a:t>8. It's OK to get angry with God. He can take it. </a:t>
            </a:r>
          </a:p>
          <a:p>
            <a:r>
              <a:rPr lang="en-AU" sz="1000" dirty="0"/>
              <a:t>9. Save for retirement starting with your first </a:t>
            </a:r>
            <a:r>
              <a:rPr lang="en-AU" sz="1000" dirty="0" err="1"/>
              <a:t>paycheck</a:t>
            </a:r>
            <a:r>
              <a:rPr lang="en-AU" sz="1000" dirty="0"/>
              <a:t>. </a:t>
            </a:r>
          </a:p>
          <a:p>
            <a:r>
              <a:rPr lang="en-AU" sz="1000" dirty="0"/>
              <a:t>10. When it comes to chocolate, resistance is futile. </a:t>
            </a:r>
          </a:p>
          <a:p>
            <a:r>
              <a:rPr lang="en-AU" sz="1000" dirty="0"/>
              <a:t>11. Make peace with your past so it won't screw up the present. </a:t>
            </a:r>
          </a:p>
          <a:p>
            <a:r>
              <a:rPr lang="en-AU" sz="1000" dirty="0"/>
              <a:t>12. It's OK to let your children see you cry. </a:t>
            </a:r>
          </a:p>
          <a:p>
            <a:r>
              <a:rPr lang="en-AU" sz="1000" dirty="0"/>
              <a:t>13. Don't compare your life to others. You have no idea what their journey is all about. </a:t>
            </a:r>
          </a:p>
          <a:p>
            <a:r>
              <a:rPr lang="en-AU" sz="1000" dirty="0"/>
              <a:t>14. If a relationship has to be a secret, you shouldn't be in it.</a:t>
            </a:r>
          </a:p>
          <a:p>
            <a:r>
              <a:rPr lang="en-AU" sz="1000" dirty="0"/>
              <a:t>15. Everything can change in the blink of an eye. But don't worry; God never blinks. </a:t>
            </a:r>
          </a:p>
          <a:p>
            <a:r>
              <a:rPr lang="en-AU" sz="1000" dirty="0"/>
              <a:t>16. Take a deep breath. It calms the mind. </a:t>
            </a:r>
          </a:p>
          <a:p>
            <a:r>
              <a:rPr lang="en-AU" sz="1000" dirty="0"/>
              <a:t>17. Get rid of anything that isn't useful, beautiful or joyful. </a:t>
            </a:r>
          </a:p>
          <a:p>
            <a:r>
              <a:rPr lang="en-AU" sz="1000" dirty="0"/>
              <a:t>18. Whatever doesn't kill you really does make you stronger. </a:t>
            </a:r>
          </a:p>
          <a:p>
            <a:r>
              <a:rPr lang="en-AU" sz="1000" dirty="0"/>
              <a:t>19. It's never too late to have a happy childhood. But the second one is up to you and no one else. </a:t>
            </a:r>
          </a:p>
          <a:p>
            <a:r>
              <a:rPr lang="en-AU" sz="1000" dirty="0"/>
              <a:t>20. When it comes to going after what you love in life, don't take no for an answer. </a:t>
            </a:r>
          </a:p>
          <a:p>
            <a:r>
              <a:rPr lang="en-AU" sz="1000" dirty="0"/>
              <a:t>21. Burn the candles, use the nice sheets, wear the fancy lingerie. Don't save it for a special occasion.       Today is special. </a:t>
            </a:r>
          </a:p>
          <a:p>
            <a:r>
              <a:rPr lang="en-AU" sz="1000" dirty="0"/>
              <a:t>22. Over prepare, then go with the flow. </a:t>
            </a:r>
          </a:p>
          <a:p>
            <a:endParaRPr lang="en-AU" sz="1000" dirty="0"/>
          </a:p>
          <a:p>
            <a:endParaRPr lang="en-AU" sz="1000" dirty="0"/>
          </a:p>
          <a:p>
            <a:endParaRPr lang="en-AU" sz="1000" dirty="0"/>
          </a:p>
          <a:p>
            <a:endParaRPr lang="en-AU" sz="1000" dirty="0"/>
          </a:p>
          <a:p>
            <a:endParaRPr lang="en-AU" sz="1000" dirty="0"/>
          </a:p>
          <a:p>
            <a:endParaRPr lang="en-AU" sz="1000" dirty="0"/>
          </a:p>
          <a:p>
            <a:endParaRPr lang="en-AU" sz="1000" dirty="0"/>
          </a:p>
          <a:p>
            <a:r>
              <a:rPr lang="en-AU" sz="1000" dirty="0"/>
              <a:t>23. Be eccentric now. Don't wait for old age to wear purple. </a:t>
            </a:r>
          </a:p>
          <a:p>
            <a:r>
              <a:rPr lang="en-AU" sz="1000" dirty="0"/>
              <a:t>24. The most important sex organ is the brain.</a:t>
            </a:r>
          </a:p>
          <a:p>
            <a:r>
              <a:rPr lang="en-AU" sz="1000" dirty="0"/>
              <a:t>25. No one is in charge of your happiness but you. </a:t>
            </a:r>
          </a:p>
          <a:p>
            <a:r>
              <a:rPr lang="en-AU" sz="1000" dirty="0"/>
              <a:t>26. Frame every so-called disaster with these words 'In five years, will this matter?’ </a:t>
            </a:r>
          </a:p>
          <a:p>
            <a:r>
              <a:rPr lang="en-AU" sz="1000" dirty="0"/>
              <a:t>27. Always choose life. </a:t>
            </a:r>
          </a:p>
          <a:p>
            <a:r>
              <a:rPr lang="en-AU" sz="1000" dirty="0"/>
              <a:t>28. Forgive everyone everything. </a:t>
            </a:r>
          </a:p>
          <a:p>
            <a:r>
              <a:rPr lang="en-AU" sz="1000" dirty="0"/>
              <a:t>29. What other people think of you is none of your business. </a:t>
            </a:r>
          </a:p>
          <a:p>
            <a:r>
              <a:rPr lang="en-AU" sz="1000" dirty="0"/>
              <a:t>30. Time heals almost everything. Give some time to time. </a:t>
            </a:r>
          </a:p>
          <a:p>
            <a:r>
              <a:rPr lang="en-AU" sz="1000" dirty="0"/>
              <a:t>31. However good or bad a situation is, it will change. </a:t>
            </a:r>
          </a:p>
          <a:p>
            <a:r>
              <a:rPr lang="en-AU" sz="1000" dirty="0"/>
              <a:t>32. Don't take yourself so seriously. No one else does. </a:t>
            </a:r>
          </a:p>
          <a:p>
            <a:r>
              <a:rPr lang="en-AU" sz="1000" dirty="0"/>
              <a:t>33. Believe in miracles. </a:t>
            </a:r>
          </a:p>
          <a:p>
            <a:r>
              <a:rPr lang="en-AU" sz="1000" dirty="0"/>
              <a:t>34. God loves you because of who God is, not because of anything you did or didn't do. </a:t>
            </a:r>
          </a:p>
          <a:p>
            <a:r>
              <a:rPr lang="en-AU" sz="1000" dirty="0"/>
              <a:t>35. Don't audit life. Show up and make the most of it now. </a:t>
            </a:r>
          </a:p>
          <a:p>
            <a:r>
              <a:rPr lang="en-AU" sz="1000" dirty="0"/>
              <a:t>36. Growing old beats the alternative -- dying young. </a:t>
            </a:r>
          </a:p>
          <a:p>
            <a:r>
              <a:rPr lang="en-AU" sz="1000" dirty="0"/>
              <a:t>37. Your children get only one childhood. </a:t>
            </a:r>
          </a:p>
          <a:p>
            <a:r>
              <a:rPr lang="en-AU" sz="1000" dirty="0"/>
              <a:t>38. All that truly matters in the end is that you loved. </a:t>
            </a:r>
          </a:p>
          <a:p>
            <a:r>
              <a:rPr lang="en-AU" sz="1000" dirty="0"/>
              <a:t>39. Get outside every day. Miracles are waiting everywhere. </a:t>
            </a:r>
          </a:p>
          <a:p>
            <a:r>
              <a:rPr lang="en-AU" sz="1000" dirty="0"/>
              <a:t>40. If we all threw our problems in a pile and saw everyone else's, we'd grab ours back. </a:t>
            </a:r>
          </a:p>
          <a:p>
            <a:r>
              <a:rPr lang="en-AU" sz="1000" dirty="0"/>
              <a:t>41. Envy is a waste of time. You already have all you need. </a:t>
            </a:r>
          </a:p>
          <a:p>
            <a:r>
              <a:rPr lang="en-AU" sz="1000" dirty="0"/>
              <a:t>42. The best is yet to come… </a:t>
            </a:r>
          </a:p>
          <a:p>
            <a:r>
              <a:rPr lang="en-AU" sz="1000" dirty="0"/>
              <a:t>43. No matter how you feel, get up, dress up and show up. </a:t>
            </a:r>
          </a:p>
          <a:p>
            <a:r>
              <a:rPr lang="en-AU" sz="1000" dirty="0"/>
              <a:t>44. Yield. </a:t>
            </a:r>
          </a:p>
          <a:p>
            <a:r>
              <a:rPr lang="en-AU" sz="1000" dirty="0"/>
              <a:t>45. Life isn't tied with a bow, but it's still a gift."</a:t>
            </a:r>
          </a:p>
          <a:p>
            <a:endParaRPr lang="en-US" sz="1000" dirty="0"/>
          </a:p>
        </p:txBody>
      </p:sp>
    </p:spTree>
    <p:extLst>
      <p:ext uri="{BB962C8B-B14F-4D97-AF65-F5344CB8AC3E}">
        <p14:creationId xmlns:p14="http://schemas.microsoft.com/office/powerpoint/2010/main" val="2683890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8962"/>
          </a:xfrm>
        </p:spPr>
        <p:txBody>
          <a:bodyPr/>
          <a:lstStyle/>
          <a:p>
            <a:r>
              <a:rPr lang="en-US" sz="2800" dirty="0"/>
              <a:t>Guidelines for writing ethical will</a:t>
            </a:r>
          </a:p>
        </p:txBody>
      </p:sp>
      <p:sp>
        <p:nvSpPr>
          <p:cNvPr id="3" name="Content Placeholder 2"/>
          <p:cNvSpPr>
            <a:spLocks noGrp="1"/>
          </p:cNvSpPr>
          <p:nvPr>
            <p:ph idx="1"/>
          </p:nvPr>
        </p:nvSpPr>
        <p:spPr>
          <a:xfrm>
            <a:off x="457200" y="863600"/>
            <a:ext cx="8229600" cy="5262563"/>
          </a:xfrm>
        </p:spPr>
        <p:txBody>
          <a:bodyPr>
            <a:normAutofit fontScale="55000" lnSpcReduction="20000"/>
          </a:bodyPr>
          <a:lstStyle/>
          <a:p>
            <a:pPr marL="0" indent="0">
              <a:buNone/>
            </a:pPr>
            <a:r>
              <a:rPr lang="en-AU" u="sng" dirty="0"/>
              <a:t> Possible beginning </a:t>
            </a:r>
            <a:r>
              <a:rPr lang="en-AU" u="sng"/>
              <a:t>phrases:</a:t>
            </a:r>
          </a:p>
          <a:p>
            <a:pPr marL="0" indent="0">
              <a:buNone/>
            </a:pPr>
            <a:endParaRPr lang="en-AU" u="sng" dirty="0"/>
          </a:p>
          <a:p>
            <a:pPr lvl="0"/>
            <a:r>
              <a:rPr lang="en-AU" dirty="0"/>
              <a:t>The formative events of my life ….</a:t>
            </a:r>
          </a:p>
          <a:p>
            <a:pPr lvl="0"/>
            <a:r>
              <a:rPr lang="en-AU" dirty="0"/>
              <a:t>The world from which I came…</a:t>
            </a:r>
          </a:p>
          <a:p>
            <a:pPr lvl="0"/>
            <a:r>
              <a:rPr lang="en-AU" dirty="0"/>
              <a:t>The people who influenced me the most….</a:t>
            </a:r>
          </a:p>
          <a:p>
            <a:pPr lvl="0"/>
            <a:r>
              <a:rPr lang="en-AU" dirty="0"/>
              <a:t>My favourite possessions that I want you to have….</a:t>
            </a:r>
          </a:p>
          <a:p>
            <a:pPr lvl="0"/>
            <a:r>
              <a:rPr lang="en-AU" dirty="0"/>
              <a:t>The main themes that have run through my life are…</a:t>
            </a:r>
          </a:p>
          <a:p>
            <a:pPr lvl="0"/>
            <a:r>
              <a:rPr lang="en-AU" dirty="0"/>
              <a:t>The questions and issues I have struggled with …</a:t>
            </a:r>
          </a:p>
          <a:p>
            <a:pPr lvl="0"/>
            <a:r>
              <a:rPr lang="en-AU" dirty="0"/>
              <a:t>Looking back, what I consider my most outstanding accomplishments as…..</a:t>
            </a:r>
          </a:p>
          <a:p>
            <a:pPr lvl="0"/>
            <a:r>
              <a:rPr lang="en-AU" dirty="0"/>
              <a:t>Probably, the biggest challenge I have faced…   From dealing with it, I learned….</a:t>
            </a:r>
          </a:p>
          <a:p>
            <a:pPr lvl="0"/>
            <a:r>
              <a:rPr lang="en-AU" dirty="0"/>
              <a:t>The things most important to me…..</a:t>
            </a:r>
          </a:p>
          <a:p>
            <a:pPr lvl="0"/>
            <a:r>
              <a:rPr lang="en-AU" dirty="0"/>
              <a:t>My most important lessons in life have been…</a:t>
            </a:r>
          </a:p>
          <a:p>
            <a:pPr lvl="0"/>
            <a:r>
              <a:rPr lang="en-AU" dirty="0"/>
              <a:t>The mistakes I most regret having made in my life….</a:t>
            </a:r>
          </a:p>
          <a:p>
            <a:pPr lvl="0"/>
            <a:r>
              <a:rPr lang="en-AU" dirty="0"/>
              <a:t>When I look back over my life, I feel….</a:t>
            </a:r>
          </a:p>
          <a:p>
            <a:pPr lvl="0"/>
            <a:r>
              <a:rPr lang="en-AU" dirty="0"/>
              <a:t>I would like to ask your forgiveness for…. and I forgive you for….</a:t>
            </a:r>
          </a:p>
          <a:p>
            <a:pPr lvl="0"/>
            <a:r>
              <a:rPr lang="en-AU" dirty="0"/>
              <a:t>I want you to know how much I love you and how grateful I am to you for ……</a:t>
            </a:r>
          </a:p>
          <a:p>
            <a:endParaRPr lang="en-US" dirty="0"/>
          </a:p>
        </p:txBody>
      </p:sp>
    </p:spTree>
    <p:extLst>
      <p:ext uri="{BB962C8B-B14F-4D97-AF65-F5344CB8AC3E}">
        <p14:creationId xmlns:p14="http://schemas.microsoft.com/office/powerpoint/2010/main" val="633497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662"/>
          </a:xfrm>
        </p:spPr>
        <p:txBody>
          <a:bodyPr/>
          <a:lstStyle/>
          <a:p>
            <a:r>
              <a:rPr lang="en-US" sz="2800" dirty="0"/>
              <a:t>Guidelines for writing ethical will II</a:t>
            </a:r>
          </a:p>
        </p:txBody>
      </p:sp>
      <p:sp>
        <p:nvSpPr>
          <p:cNvPr id="3" name="Content Placeholder 2"/>
          <p:cNvSpPr>
            <a:spLocks noGrp="1"/>
          </p:cNvSpPr>
          <p:nvPr>
            <p:ph idx="1"/>
          </p:nvPr>
        </p:nvSpPr>
        <p:spPr>
          <a:xfrm>
            <a:off x="457200" y="977900"/>
            <a:ext cx="8229600" cy="5148263"/>
          </a:xfrm>
        </p:spPr>
        <p:txBody>
          <a:bodyPr>
            <a:normAutofit fontScale="62500" lnSpcReduction="20000"/>
          </a:bodyPr>
          <a:lstStyle/>
          <a:p>
            <a:pPr marL="0" lvl="0" indent="0">
              <a:buNone/>
            </a:pPr>
            <a:r>
              <a:rPr lang="en-AU" b="1" u="sng" dirty="0"/>
              <a:t>Possible topics/headings:</a:t>
            </a:r>
          </a:p>
          <a:p>
            <a:pPr marL="0" lvl="0" indent="0">
              <a:buNone/>
            </a:pPr>
            <a:endParaRPr lang="en-AU" b="1" u="sng" dirty="0"/>
          </a:p>
          <a:p>
            <a:pPr lvl="0"/>
            <a:r>
              <a:rPr lang="en-AU" dirty="0"/>
              <a:t>Telling my story, connecting me to my family and ancestors</a:t>
            </a:r>
          </a:p>
          <a:p>
            <a:pPr lvl="0"/>
            <a:r>
              <a:rPr lang="en-AU" dirty="0"/>
              <a:t>Transmitting family history, connecting the past and future</a:t>
            </a:r>
          </a:p>
          <a:p>
            <a:pPr lvl="0"/>
            <a:r>
              <a:rPr lang="en-AU" dirty="0"/>
              <a:t>Defining my values and wisdom</a:t>
            </a:r>
          </a:p>
          <a:p>
            <a:pPr lvl="0"/>
            <a:r>
              <a:rPr lang="en-AU" dirty="0"/>
              <a:t>Articulating my spiritual journey</a:t>
            </a:r>
          </a:p>
          <a:p>
            <a:pPr lvl="0"/>
            <a:r>
              <a:rPr lang="en-AU" dirty="0"/>
              <a:t>Expressing gratitude for blessings in my life</a:t>
            </a:r>
          </a:p>
          <a:p>
            <a:pPr lvl="0"/>
            <a:r>
              <a:rPr lang="en-AU" dirty="0"/>
              <a:t>Making amends or requesting forgiveness</a:t>
            </a:r>
          </a:p>
          <a:p>
            <a:pPr lvl="0"/>
            <a:r>
              <a:rPr lang="en-AU" dirty="0"/>
              <a:t>Giving an account of the history of my money and ‘valuables’, along with my reasons for bequeathing them</a:t>
            </a:r>
          </a:p>
          <a:p>
            <a:pPr lvl="0"/>
            <a:r>
              <a:rPr lang="en-AU" dirty="0"/>
              <a:t>Stating my life passions, the causes I care about, and my charitable gifts</a:t>
            </a:r>
          </a:p>
          <a:p>
            <a:pPr lvl="0"/>
            <a:r>
              <a:rPr lang="en-AU" dirty="0"/>
              <a:t>Explaining my burial requests and how I want to be memorialised </a:t>
            </a:r>
          </a:p>
          <a:p>
            <a:pPr lvl="0"/>
            <a:r>
              <a:rPr lang="en-AU" dirty="0"/>
              <a:t>Describing my art, crafts, poetry and other legacies</a:t>
            </a:r>
          </a:p>
          <a:p>
            <a:pPr marL="0" indent="0">
              <a:buNone/>
            </a:pPr>
            <a:r>
              <a:rPr lang="en-AU" dirty="0"/>
              <a:t> </a:t>
            </a:r>
          </a:p>
          <a:p>
            <a:pPr marL="0" indent="0">
              <a:buNone/>
            </a:pPr>
            <a:r>
              <a:rPr lang="en-AU" sz="2300" dirty="0"/>
              <a:t>						(from Rachael Freed ‘</a:t>
            </a:r>
            <a:r>
              <a:rPr lang="en-AU" sz="2300" i="1" dirty="0"/>
              <a:t>Women’s Lives, Women’s Legacies’</a:t>
            </a:r>
            <a:r>
              <a:rPr lang="en-AU" sz="2300" dirty="0"/>
              <a:t> p.226)</a:t>
            </a:r>
          </a:p>
          <a:p>
            <a:endParaRPr lang="en-US" dirty="0"/>
          </a:p>
        </p:txBody>
      </p:sp>
    </p:spTree>
    <p:extLst>
      <p:ext uri="{BB962C8B-B14F-4D97-AF65-F5344CB8AC3E}">
        <p14:creationId xmlns:p14="http://schemas.microsoft.com/office/powerpoint/2010/main" val="349930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SAGE-ING THEMES</a:t>
            </a:r>
          </a:p>
        </p:txBody>
      </p:sp>
      <p:sp>
        <p:nvSpPr>
          <p:cNvPr id="3" name="Content Placeholder 2"/>
          <p:cNvSpPr>
            <a:spLocks noGrp="1"/>
          </p:cNvSpPr>
          <p:nvPr>
            <p:ph idx="1"/>
          </p:nvPr>
        </p:nvSpPr>
        <p:spPr/>
        <p:txBody>
          <a:bodyPr>
            <a:normAutofit fontScale="47500" lnSpcReduction="20000"/>
          </a:bodyPr>
          <a:lstStyle/>
          <a:p>
            <a:pPr marL="0" indent="0">
              <a:buNone/>
            </a:pPr>
            <a:r>
              <a:rPr lang="en-AU" sz="4900" b="1" dirty="0"/>
              <a:t> </a:t>
            </a:r>
            <a:endParaRPr lang="en-AU" sz="4900" dirty="0"/>
          </a:p>
          <a:p>
            <a:pPr lvl="0"/>
            <a:r>
              <a:rPr lang="en-AU" sz="7000" dirty="0"/>
              <a:t>Encountering our mortality</a:t>
            </a:r>
          </a:p>
          <a:p>
            <a:pPr lvl="0"/>
            <a:r>
              <a:rPr lang="en-AU" sz="7000" dirty="0"/>
              <a:t>Life review</a:t>
            </a:r>
          </a:p>
          <a:p>
            <a:pPr lvl="0"/>
            <a:r>
              <a:rPr lang="en-AU" sz="7000" dirty="0"/>
              <a:t>Healing relationships</a:t>
            </a:r>
          </a:p>
          <a:p>
            <a:pPr lvl="0"/>
            <a:r>
              <a:rPr lang="en-AU" sz="7000" dirty="0"/>
              <a:t>Forgiveness</a:t>
            </a:r>
          </a:p>
          <a:p>
            <a:pPr lvl="0"/>
            <a:r>
              <a:rPr lang="en-AU" sz="7000" dirty="0"/>
              <a:t>Doing Philosophic Homework</a:t>
            </a:r>
          </a:p>
          <a:p>
            <a:pPr lvl="0"/>
            <a:r>
              <a:rPr lang="en-AU" sz="7000" dirty="0"/>
              <a:t>Mentoring</a:t>
            </a:r>
          </a:p>
          <a:p>
            <a:pPr lvl="0"/>
            <a:r>
              <a:rPr lang="en-AU" sz="7000" dirty="0"/>
              <a:t>Mastering the art of Living</a:t>
            </a:r>
          </a:p>
          <a:p>
            <a:pPr lvl="0"/>
            <a:r>
              <a:rPr lang="en-AU" sz="7000" dirty="0"/>
              <a:t>Spiritual Wisdom</a:t>
            </a:r>
          </a:p>
          <a:p>
            <a:endParaRPr lang="en-US" sz="4900" dirty="0">
              <a:latin typeface="Arial"/>
              <a:cs typeface="Arial"/>
            </a:endParaRPr>
          </a:p>
        </p:txBody>
      </p:sp>
    </p:spTree>
    <p:extLst>
      <p:ext uri="{BB962C8B-B14F-4D97-AF65-F5344CB8AC3E}">
        <p14:creationId xmlns:p14="http://schemas.microsoft.com/office/powerpoint/2010/main" val="848008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10549</TotalTime>
  <Words>3524</Words>
  <Application>Microsoft Macintosh PowerPoint</Application>
  <PresentationFormat>On-screen Show (4:3)</PresentationFormat>
  <Paragraphs>331</Paragraphs>
  <Slides>22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Helvetica</vt:lpstr>
      <vt:lpstr>Skia</vt:lpstr>
      <vt:lpstr>Office Theme</vt:lpstr>
      <vt:lpstr>New Visions of Ageing</vt:lpstr>
      <vt:lpstr>The Best Exotic Marigold Hotel</vt:lpstr>
      <vt:lpstr>Marigold Hotel Discussion Points</vt:lpstr>
      <vt:lpstr>PowerPoint Presentation</vt:lpstr>
      <vt:lpstr>NECESSARY LOSSES OF MID-LIFE</vt:lpstr>
      <vt:lpstr>BRAIN RESEARCH</vt:lpstr>
      <vt:lpstr>Developmental phases of adulthood</vt:lpstr>
      <vt:lpstr>Common Themes of New Models</vt:lpstr>
      <vt:lpstr>Rumi</vt:lpstr>
      <vt:lpstr>Sin Qua Non of Sage-ing</vt:lpstr>
      <vt:lpstr>Elderquest</vt:lpstr>
      <vt:lpstr>STAGES OF OUR LIFE – AS A CYCLE OF A YEAR </vt:lpstr>
      <vt:lpstr>And if we all lived together?</vt:lpstr>
      <vt:lpstr>Questions Life is addressing to you</vt:lpstr>
      <vt:lpstr>What is needed for wholeness and balance?</vt:lpstr>
      <vt:lpstr>A definition of an elder &amp; eldering</vt:lpstr>
      <vt:lpstr>Top Five Regrets</vt:lpstr>
      <vt:lpstr>Discussion  Q’s for Get Low</vt:lpstr>
      <vt:lpstr>Lessons life taught me Written by Regina Brett, 90 years old </vt:lpstr>
      <vt:lpstr>Guidelines for writing ethical will</vt:lpstr>
      <vt:lpstr>Guidelines for writing ethical will II</vt:lpstr>
      <vt:lpstr>SAGE-ING THEMES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Visions of Ageing</dc:title>
  <dc:creator>.</dc:creator>
  <cp:lastModifiedBy>Martha Christie</cp:lastModifiedBy>
  <cp:revision>79</cp:revision>
  <cp:lastPrinted>2013-02-07T22:44:21Z</cp:lastPrinted>
  <dcterms:created xsi:type="dcterms:W3CDTF">2012-08-16T11:00:33Z</dcterms:created>
  <dcterms:modified xsi:type="dcterms:W3CDTF">2022-03-31T13:29:40Z</dcterms:modified>
</cp:coreProperties>
</file>